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87" r:id="rId3"/>
    <p:sldId id="288" r:id="rId4"/>
    <p:sldId id="286" r:id="rId5"/>
    <p:sldId id="289" r:id="rId6"/>
    <p:sldId id="290" r:id="rId7"/>
    <p:sldId id="284" r:id="rId8"/>
    <p:sldId id="291" r:id="rId9"/>
    <p:sldId id="285" r:id="rId10"/>
    <p:sldId id="321" r:id="rId11"/>
    <p:sldId id="300" r:id="rId12"/>
    <p:sldId id="299" r:id="rId13"/>
    <p:sldId id="303" r:id="rId14"/>
    <p:sldId id="305" r:id="rId15"/>
    <p:sldId id="313" r:id="rId16"/>
    <p:sldId id="314" r:id="rId17"/>
    <p:sldId id="315" r:id="rId18"/>
    <p:sldId id="316" r:id="rId19"/>
    <p:sldId id="317" r:id="rId20"/>
    <p:sldId id="318" r:id="rId21"/>
    <p:sldId id="320" r:id="rId22"/>
    <p:sldId id="324" r:id="rId23"/>
    <p:sldId id="325" r:id="rId24"/>
    <p:sldId id="304" r:id="rId25"/>
    <p:sldId id="306" r:id="rId26"/>
    <p:sldId id="307" r:id="rId27"/>
    <p:sldId id="302" r:id="rId28"/>
    <p:sldId id="326" r:id="rId29"/>
    <p:sldId id="308" r:id="rId30"/>
    <p:sldId id="296" r:id="rId31"/>
    <p:sldId id="310" r:id="rId32"/>
    <p:sldId id="311" r:id="rId33"/>
    <p:sldId id="309" r:id="rId34"/>
    <p:sldId id="322" r:id="rId35"/>
    <p:sldId id="327" r:id="rId36"/>
    <p:sldId id="328" r:id="rId37"/>
    <p:sldId id="323" r:id="rId38"/>
    <p:sldId id="28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C8F0B-6156-4232-9AA6-98A34E1EC371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398A1-E8D2-4863-9085-AA0D1395C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27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321F179-D669-4ADC-B810-2BD788E025E2}" type="slidenum">
              <a:rPr lang="ru-RU" altLang="ru-RU" sz="1200"/>
              <a:pPr algn="r" eaLnBrk="1" hangingPunct="1"/>
              <a:t>5</a:t>
            </a:fld>
            <a:endParaRPr lang="ru-RU" altLang="ru-RU" sz="1200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37D1231-96B9-4EE0-A998-A0B0AC3A0CD0}" type="slidenum">
              <a:rPr lang="ru-RU" altLang="ru-RU" sz="1200"/>
              <a:pPr algn="r" eaLnBrk="1" hangingPunct="1"/>
              <a:t>5</a:t>
            </a:fld>
            <a:endParaRPr lang="ru-RU" altLang="ru-RU" sz="1200"/>
          </a:p>
        </p:txBody>
      </p:sp>
      <p:sp>
        <p:nvSpPr>
          <p:cNvPr id="3379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3798" name="Номер слайда 3"/>
          <p:cNvSpPr txBox="1">
            <a:spLocks noGrp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5C26D47-9B03-46B1-8D1B-E27BFC85C963}" type="slidenum">
              <a:rPr lang="ru-RU" altLang="ru-RU" sz="1200"/>
              <a:pPr algn="r" eaLnBrk="1" hangingPunct="1"/>
              <a:t>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9B7B4A8-A5F2-443F-BBB0-66DE4646E9AA}" type="slidenum">
              <a:rPr lang="ru-RU" altLang="ru-RU" sz="1200"/>
              <a:pPr algn="r" eaLnBrk="1" hangingPunct="1"/>
              <a:t>6</a:t>
            </a:fld>
            <a:endParaRPr lang="ru-RU" altLang="ru-RU" sz="1200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E56206C-D75E-4696-A80E-6D7E56C72BBD}" type="slidenum">
              <a:rPr lang="ru-RU" altLang="ru-RU" sz="1200"/>
              <a:pPr algn="r" eaLnBrk="1" hangingPunct="1"/>
              <a:t>6</a:t>
            </a:fld>
            <a:endParaRPr lang="ru-RU" altLang="ru-RU" sz="1200"/>
          </a:p>
        </p:txBody>
      </p:sp>
      <p:sp>
        <p:nvSpPr>
          <p:cNvPr id="3584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5846" name="Номер слайда 3"/>
          <p:cNvSpPr txBox="1">
            <a:spLocks noGrp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2A40344-4E78-40D5-8343-344CAEF88A84}" type="slidenum">
              <a:rPr lang="ru-RU" altLang="ru-RU" sz="1200"/>
              <a:pPr algn="r" eaLnBrk="1" hangingPunct="1"/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AC8E16-2D64-4A1A-A361-45C8E277578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2344-8D1A-4CE9-BFF7-8CCAEBAFC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161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t>пн 26.09.16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угольник 85"/>
          <p:cNvSpPr/>
          <p:nvPr userDrawn="1"/>
        </p:nvSpPr>
        <p:spPr>
          <a:xfrm>
            <a:off x="714348" y="285728"/>
            <a:ext cx="8215370" cy="6357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642556"/>
            <a:ext cx="15001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kern="1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© Фокина Лидия Петровна </a:t>
            </a:r>
            <a:endParaRPr lang="ru-RU" sz="800" kern="1200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 userDrawn="1"/>
        </p:nvGrpSpPr>
        <p:grpSpPr>
          <a:xfrm rot="10800000">
            <a:off x="357158" y="6147194"/>
            <a:ext cx="821538" cy="250033"/>
            <a:chOff x="2714612" y="1428736"/>
            <a:chExt cx="2857520" cy="7858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Овал 8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 userDrawn="1"/>
        </p:nvGrpSpPr>
        <p:grpSpPr>
          <a:xfrm rot="10800000">
            <a:off x="357158" y="5436391"/>
            <a:ext cx="821538" cy="250033"/>
            <a:chOff x="2714612" y="1428736"/>
            <a:chExt cx="2857520" cy="7858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5" name="Овал 14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 userDrawn="1"/>
        </p:nvGrpSpPr>
        <p:grpSpPr>
          <a:xfrm rot="10800000">
            <a:off x="357158" y="4725588"/>
            <a:ext cx="821538" cy="250033"/>
            <a:chOff x="2714612" y="1428736"/>
            <a:chExt cx="2857520" cy="7858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8" name="Овал 87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Скругленный прямоугольник 91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3" name="Группа 92"/>
          <p:cNvGrpSpPr/>
          <p:nvPr userDrawn="1"/>
        </p:nvGrpSpPr>
        <p:grpSpPr>
          <a:xfrm rot="10800000">
            <a:off x="357158" y="4014785"/>
            <a:ext cx="821538" cy="250033"/>
            <a:chOff x="2714612" y="1428736"/>
            <a:chExt cx="2857520" cy="7858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4" name="Овал 93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Скругленный прямоугольник 97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9" name="Группа 98"/>
          <p:cNvGrpSpPr/>
          <p:nvPr userDrawn="1"/>
        </p:nvGrpSpPr>
        <p:grpSpPr>
          <a:xfrm rot="10800000">
            <a:off x="357158" y="3303982"/>
            <a:ext cx="821538" cy="250033"/>
            <a:chOff x="2714612" y="1428736"/>
            <a:chExt cx="2857520" cy="7858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00" name="Овал 99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Скругленный прямоугольник 103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5" name="Группа 104"/>
          <p:cNvGrpSpPr/>
          <p:nvPr userDrawn="1"/>
        </p:nvGrpSpPr>
        <p:grpSpPr>
          <a:xfrm rot="10800000">
            <a:off x="357158" y="2593179"/>
            <a:ext cx="821538" cy="250033"/>
            <a:chOff x="2714612" y="1428736"/>
            <a:chExt cx="2857520" cy="7858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06" name="Овал 105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Скругленный прямоугольник 109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Группа 110"/>
          <p:cNvGrpSpPr/>
          <p:nvPr userDrawn="1"/>
        </p:nvGrpSpPr>
        <p:grpSpPr>
          <a:xfrm rot="10800000">
            <a:off x="357158" y="1882376"/>
            <a:ext cx="821538" cy="250033"/>
            <a:chOff x="2714612" y="1428736"/>
            <a:chExt cx="2857520" cy="7858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12" name="Овал 111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Скругленный прямоугольник 115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7" name="Группа 116"/>
          <p:cNvGrpSpPr/>
          <p:nvPr userDrawn="1"/>
        </p:nvGrpSpPr>
        <p:grpSpPr>
          <a:xfrm rot="10800000">
            <a:off x="357158" y="1171573"/>
            <a:ext cx="821538" cy="250033"/>
            <a:chOff x="2714612" y="1428736"/>
            <a:chExt cx="2857520" cy="7858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18" name="Овал 117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Скругленный прямоугольник 121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 userDrawn="1"/>
        </p:nvGrpSpPr>
        <p:grpSpPr>
          <a:xfrm rot="10800000">
            <a:off x="357158" y="460770"/>
            <a:ext cx="821538" cy="250033"/>
            <a:chOff x="2714612" y="1428736"/>
            <a:chExt cx="2857520" cy="7858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24" name="Овал 123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060848"/>
            <a:ext cx="71287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BA06A0"/>
                </a:solidFill>
                <a:latin typeface="Georgia" panose="02040502050405020303" pitchFamily="18" charset="0"/>
              </a:rPr>
              <a:t>«ФГОС шагает в детский сад»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– сопровождение процесса введения ФГОС ДО</a:t>
            </a:r>
          </a:p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 в практику ДОУ»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798" y="4597677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Руководитель методического объединения </a:t>
            </a:r>
          </a:p>
          <a:p>
            <a:pPr algn="r"/>
            <a:r>
              <a:rPr lang="ru-RU" sz="16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старший воспитатель МБДОУ детский сад комбинированного вида №7 «Улыбка»</a:t>
            </a:r>
          </a:p>
          <a:p>
            <a:pPr algn="r"/>
            <a:r>
              <a:rPr lang="ru-RU" sz="1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Семёнова И.В.</a:t>
            </a:r>
            <a:endParaRPr lang="ru-RU" sz="16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404664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BA06A0"/>
                </a:solidFill>
                <a:latin typeface="Georgia" panose="02040502050405020303" pitchFamily="18" charset="0"/>
              </a:rPr>
              <a:t>Педагогическая конференция </a:t>
            </a:r>
          </a:p>
          <a:p>
            <a:pPr algn="ctr"/>
            <a:r>
              <a:rPr lang="ru-RU" sz="1600" dirty="0" smtClean="0">
                <a:solidFill>
                  <a:srgbClr val="BA06A0"/>
                </a:solidFill>
                <a:latin typeface="Georgia" panose="02040502050405020303" pitchFamily="18" charset="0"/>
              </a:rPr>
              <a:t>«О введении ФГОС ДО в образовательных организациях Даниловского муниципального </a:t>
            </a:r>
            <a:r>
              <a:rPr lang="ru-RU" sz="1600" dirty="0">
                <a:solidFill>
                  <a:srgbClr val="BA06A0"/>
                </a:solidFill>
                <a:latin typeface="Georgia" panose="02040502050405020303" pitchFamily="18" charset="0"/>
              </a:rPr>
              <a:t>р</a:t>
            </a:r>
            <a:r>
              <a:rPr lang="ru-RU" sz="1600" dirty="0" smtClean="0">
                <a:solidFill>
                  <a:srgbClr val="BA06A0"/>
                </a:solidFill>
                <a:latin typeface="Georgia" panose="02040502050405020303" pitchFamily="18" charset="0"/>
              </a:rPr>
              <a:t>айона»</a:t>
            </a:r>
            <a:endParaRPr lang="ru-RU" sz="1600" dirty="0">
              <a:solidFill>
                <a:srgbClr val="BA06A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4409" y="605264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27.09.2016.</a:t>
            </a:r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1267495" y="1325146"/>
            <a:ext cx="73509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altLang="ru-RU" sz="1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Отсутствие</a:t>
            </a:r>
            <a:r>
              <a:rPr lang="ru-RU" altLang="ru-RU" sz="16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6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федерального реестра примерных образовательных программ </a:t>
            </a:r>
            <a:endParaRPr lang="ru-RU" alt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1809750" y="528638"/>
            <a:ext cx="62664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BA06A0"/>
                </a:solidFill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Проблемы </a:t>
            </a:r>
            <a:r>
              <a:rPr lang="ru-RU" altLang="ru-RU" sz="2800" b="1" dirty="0" smtClean="0">
                <a:solidFill>
                  <a:srgbClr val="BA06A0"/>
                </a:solidFill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введения </a:t>
            </a:r>
            <a:r>
              <a:rPr lang="ru-RU" altLang="ru-RU" sz="2800" b="1" dirty="0">
                <a:solidFill>
                  <a:srgbClr val="BA06A0"/>
                </a:solidFill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ФГОС ДО: </a:t>
            </a:r>
          </a:p>
        </p:txBody>
      </p:sp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1267495" y="1854200"/>
            <a:ext cx="742716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altLang="ru-RU" sz="16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Противоречие между педагогической практикой и задачами, которые стоят перед МДОУ.</a:t>
            </a:r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1" name="Прямоугольник 6"/>
          <p:cNvSpPr>
            <a:spLocks noChangeArrowheads="1"/>
          </p:cNvSpPr>
          <p:nvPr/>
        </p:nvSpPr>
        <p:spPr bwMode="auto">
          <a:xfrm>
            <a:off x="1259632" y="2438400"/>
            <a:ext cx="7579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Профессионализм педагогических кадров: недостаточный уровень мотивационной, методической и информационно-технической подготовки педагогических коллективов.</a:t>
            </a:r>
            <a:endParaRPr lang="ru-RU" alt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2" name="Прямоугольник 7"/>
          <p:cNvSpPr>
            <a:spLocks noChangeArrowheads="1"/>
          </p:cNvSpPr>
          <p:nvPr/>
        </p:nvSpPr>
        <p:spPr bwMode="auto">
          <a:xfrm>
            <a:off x="1259632" y="3140968"/>
            <a:ext cx="757956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</a:t>
            </a:r>
            <a:r>
              <a:rPr lang="ru-RU" altLang="ru-RU" sz="16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Воспитатели не осознают, что являются главным лицом в развитии детей, посещающих детский сад, и перекладывают часть ответственности на других специалистов.</a:t>
            </a:r>
            <a:r>
              <a:rPr lang="ru-RU" alt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3" name="Прямоугольник 8"/>
          <p:cNvSpPr>
            <a:spLocks noChangeArrowheads="1"/>
          </p:cNvSpPr>
          <p:nvPr/>
        </p:nvSpPr>
        <p:spPr bwMode="auto">
          <a:xfrm>
            <a:off x="1259632" y="3810000"/>
            <a:ext cx="757956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</a:t>
            </a:r>
            <a:r>
              <a:rPr lang="ru-RU" altLang="ru-RU" sz="16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Слабая включенность родителей в образовательную деятельность, педагоги недостаточно владеют технологией сотрудничества с родителями.</a:t>
            </a:r>
            <a:endParaRPr lang="ru-RU" altLang="ru-RU" sz="1600" dirty="0">
              <a:latin typeface="Franklin Gothic Book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4" name="Прямоугольник 9"/>
          <p:cNvSpPr>
            <a:spLocks noChangeArrowheads="1"/>
          </p:cNvSpPr>
          <p:nvPr/>
        </p:nvSpPr>
        <p:spPr bwMode="auto">
          <a:xfrm>
            <a:off x="1259632" y="4419600"/>
            <a:ext cx="750336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</a:t>
            </a:r>
            <a:r>
              <a:rPr lang="ru-RU" altLang="ru-RU" sz="16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Отсутствие условий: нормативных и правовых документов, методических рекомендаций и подготовки педагогических работников для реализации инклюзивного образования.</a:t>
            </a:r>
            <a:endParaRPr lang="ru-RU" altLang="ru-RU" sz="1600" dirty="0">
              <a:latin typeface="Franklin Gothic Book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5" name="Прямоугольник 10"/>
          <p:cNvSpPr>
            <a:spLocks noChangeArrowheads="1"/>
          </p:cNvSpPr>
          <p:nvPr/>
        </p:nvSpPr>
        <p:spPr bwMode="auto">
          <a:xfrm>
            <a:off x="1259632" y="5257800"/>
            <a:ext cx="74271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</a:t>
            </a:r>
            <a:r>
              <a:rPr lang="ru-RU" altLang="ru-RU" sz="16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Отсутствие сетевого взаимодействия при реализации образовательных программ.</a:t>
            </a:r>
            <a:r>
              <a:rPr lang="ru-RU" alt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6" name="Прямоугольник 11"/>
          <p:cNvSpPr>
            <a:spLocks noChangeArrowheads="1"/>
          </p:cNvSpPr>
          <p:nvPr/>
        </p:nvSpPr>
        <p:spPr bwMode="auto">
          <a:xfrm>
            <a:off x="1259632" y="5733256"/>
            <a:ext cx="735096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</a:t>
            </a:r>
            <a:r>
              <a:rPr lang="ru-RU" altLang="ru-RU" sz="16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Несоответствие развивающей предметно-пространственной среды требованиям </a:t>
            </a:r>
            <a:r>
              <a:rPr lang="ru-RU" altLang="ru-RU" sz="1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ФГОС ДО.</a:t>
            </a:r>
            <a:endParaRPr lang="ru-RU" altLang="ru-RU" sz="1600" dirty="0">
              <a:latin typeface="Franklin Gothic Book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7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1604" y="3356992"/>
            <a:ext cx="652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BA06A0"/>
                </a:solidFill>
                <a:latin typeface="Georgia" panose="02040502050405020303" pitchFamily="18" charset="0"/>
              </a:rPr>
              <a:t>20013 – 2014 учебный год</a:t>
            </a:r>
            <a:endParaRPr lang="ru-RU" sz="3200" b="1" dirty="0">
              <a:solidFill>
                <a:srgbClr val="BA06A0"/>
              </a:solidFill>
              <a:latin typeface="Georgia" panose="02040502050405020303" pitchFamily="18" charset="0"/>
            </a:endParaRPr>
          </a:p>
        </p:txBody>
      </p:sp>
      <p:pic>
        <p:nvPicPr>
          <p:cNvPr id="23554" name="Picture 2" descr="http://ds-parkoviy.ucoz.ru/ds18/FGOS_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30" y="4553547"/>
            <a:ext cx="1674988" cy="12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3362" y="908720"/>
            <a:ext cx="555712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Районное методическое объединение</a:t>
            </a:r>
          </a:p>
          <a:p>
            <a:pPr algn="ctr"/>
            <a:r>
              <a:rPr lang="ru-RU" sz="44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«ФГОС  идёт в </a:t>
            </a:r>
            <a:r>
              <a:rPr lang="ru-RU" sz="40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детский</a:t>
            </a:r>
            <a:r>
              <a:rPr lang="ru-RU" sz="44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 сад»</a:t>
            </a:r>
          </a:p>
          <a:p>
            <a:pPr algn="ctr"/>
            <a:endParaRPr lang="ru-RU" sz="4400" b="1" dirty="0">
              <a:solidFill>
                <a:schemeClr val="accent5"/>
              </a:solidFill>
              <a:latin typeface="Georgia" panose="02040502050405020303" pitchFamily="18" charset="0"/>
            </a:endParaRPr>
          </a:p>
          <a:p>
            <a:pPr algn="ctr"/>
            <a:endParaRPr lang="ru-RU" sz="4400" b="1" dirty="0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620688"/>
            <a:ext cx="748883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BA06A0"/>
                </a:solidFill>
                <a:latin typeface="Georgia" panose="02040502050405020303" pitchFamily="18" charset="0"/>
              </a:rPr>
              <a:t>Темы:</a:t>
            </a:r>
          </a:p>
          <a:p>
            <a:endParaRPr lang="ru-RU" sz="2400" b="1" u="sng" dirty="0" smtClean="0">
              <a:solidFill>
                <a:srgbClr val="BA06A0"/>
              </a:solidFill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«Нестандартный стандарт»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– 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                                                     22 января 2014 года</a:t>
            </a:r>
          </a:p>
          <a:p>
            <a:pPr marL="342900" indent="-342900">
              <a:buAutoNum type="arabicPeriod"/>
            </a:pPr>
            <a:endParaRPr lang="ru-RU" sz="2400" dirty="0" smtClean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«ФГОС ДО: концептуальные основы, особенности, назначение, функции» – </a:t>
            </a:r>
          </a:p>
          <a:p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latin typeface="Georgia" panose="02040502050405020303" pitchFamily="18" charset="0"/>
              </a:rPr>
              <a:t>                                                    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20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марта 2014 года</a:t>
            </a:r>
          </a:p>
          <a:p>
            <a:pPr marL="342900" indent="-342900">
              <a:buAutoNum type="arabicPeriod"/>
            </a:pPr>
            <a:endParaRPr lang="ru-RU" sz="2400" dirty="0" smtClean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Проектирование «Дорожных карт» введения ФГОС ДО» – 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24 </a:t>
            </a:r>
            <a:r>
              <a:rPr lang="ru-RU" sz="2400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апреля 2014 года</a:t>
            </a:r>
            <a:endParaRPr lang="ru-RU" sz="2400" dirty="0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1604" y="3356992"/>
            <a:ext cx="652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BA06A0"/>
                </a:solidFill>
                <a:latin typeface="Georgia" panose="02040502050405020303" pitchFamily="18" charset="0"/>
              </a:rPr>
              <a:t>20014 – 2015 учебный год</a:t>
            </a:r>
            <a:endParaRPr lang="ru-RU" sz="3200" b="1" dirty="0">
              <a:solidFill>
                <a:srgbClr val="BA06A0"/>
              </a:solidFill>
              <a:latin typeface="Georgia" panose="02040502050405020303" pitchFamily="18" charset="0"/>
            </a:endParaRPr>
          </a:p>
        </p:txBody>
      </p:sp>
      <p:pic>
        <p:nvPicPr>
          <p:cNvPr id="23554" name="Picture 2" descr="http://ds-parkoviy.ucoz.ru/ds18/FGOS_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30" y="4553547"/>
            <a:ext cx="1674988" cy="12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3362" y="908720"/>
            <a:ext cx="5557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Районное методическое объединение</a:t>
            </a:r>
          </a:p>
          <a:p>
            <a:pPr algn="ctr"/>
            <a:r>
              <a:rPr lang="ru-RU" sz="44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«ФГОС  идёт в </a:t>
            </a:r>
            <a:r>
              <a:rPr lang="ru-RU" sz="40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детский</a:t>
            </a:r>
            <a:r>
              <a:rPr lang="ru-RU" sz="44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 сад»</a:t>
            </a:r>
          </a:p>
        </p:txBody>
      </p:sp>
    </p:spTree>
    <p:extLst>
      <p:ext uri="{BB962C8B-B14F-4D97-AF65-F5344CB8AC3E}">
        <p14:creationId xmlns:p14="http://schemas.microsoft.com/office/powerpoint/2010/main" val="2839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620688"/>
            <a:ext cx="74888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BA06A0"/>
                </a:solidFill>
                <a:latin typeface="Georgia" panose="02040502050405020303" pitchFamily="18" charset="0"/>
              </a:rPr>
              <a:t>Темы:</a:t>
            </a:r>
          </a:p>
          <a:p>
            <a:endParaRPr lang="ru-RU" sz="2400" b="1" u="sng" dirty="0" smtClean="0">
              <a:solidFill>
                <a:srgbClr val="BA06A0"/>
              </a:solidFill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«Вариативность программ в соответствии с ФГОС ДО. Профессиональный стандарт педагога» –  </a:t>
            </a:r>
            <a:r>
              <a:rPr lang="ru-RU" sz="2400" dirty="0">
                <a:solidFill>
                  <a:schemeClr val="accent5"/>
                </a:solidFill>
                <a:latin typeface="Georgia" panose="02040502050405020303" pitchFamily="18" charset="0"/>
              </a:rPr>
              <a:t>12 февраля 2015 года</a:t>
            </a:r>
          </a:p>
          <a:p>
            <a:pPr marL="342900" indent="-342900">
              <a:buAutoNum type="arabicPeriod"/>
            </a:pPr>
            <a:endParaRPr lang="ru-RU" sz="2400" dirty="0" smtClean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«ФГОС ДО: проектирование развивающей предметно – пространственной среды» – </a:t>
            </a:r>
          </a:p>
          <a:p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latin typeface="Georgia" panose="02040502050405020303" pitchFamily="18" charset="0"/>
              </a:rPr>
              <a:t>                                                               </a:t>
            </a:r>
            <a:r>
              <a:rPr lang="ru-RU" sz="2400" dirty="0">
                <a:solidFill>
                  <a:schemeClr val="accent5"/>
                </a:solidFill>
                <a:latin typeface="Georgia" panose="02040502050405020303" pitchFamily="18" charset="0"/>
              </a:rPr>
              <a:t>18</a:t>
            </a:r>
            <a:r>
              <a:rPr lang="ru-RU" sz="2400" dirty="0" smtClean="0">
                <a:latin typeface="Georgia" panose="02040502050405020303" pitchFamily="18" charset="0"/>
              </a:rPr>
              <a:t>  </a:t>
            </a:r>
            <a:r>
              <a:rPr lang="ru-RU" sz="2400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марта 2015</a:t>
            </a:r>
          </a:p>
          <a:p>
            <a:pPr marL="342900" indent="-342900">
              <a:buAutoNum type="arabicPeriod"/>
            </a:pPr>
            <a:endParaRPr lang="ru-RU" sz="2400" dirty="0" smtClean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«Составление рабочей программы педагога ДОУ» – </a:t>
            </a:r>
            <a:r>
              <a:rPr lang="ru-RU" sz="2400" dirty="0">
                <a:solidFill>
                  <a:schemeClr val="accent5"/>
                </a:solidFill>
                <a:latin typeface="Georgia" panose="02040502050405020303" pitchFamily="18" charset="0"/>
              </a:rPr>
              <a:t>23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апрель 2015 года</a:t>
            </a:r>
            <a:endParaRPr lang="ru-RU" sz="2400" dirty="0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556792"/>
            <a:ext cx="669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КПК «ФГОС ДО:</a:t>
            </a:r>
          </a:p>
          <a:p>
            <a:pPr algn="ctr"/>
            <a:endParaRPr lang="ru-RU" sz="3600" b="1" dirty="0" smtClean="0">
              <a:solidFill>
                <a:schemeClr val="accent5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600" b="1" dirty="0">
                <a:solidFill>
                  <a:schemeClr val="accent5"/>
                </a:solidFill>
                <a:latin typeface="Georgia" panose="02040502050405020303" pitchFamily="18" charset="0"/>
              </a:rPr>
              <a:t>д</a:t>
            </a:r>
            <a:r>
              <a:rPr lang="ru-RU" sz="36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екабрь 2014 года</a:t>
            </a:r>
            <a:endParaRPr lang="ru-RU" sz="3600" b="1" dirty="0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57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IMG_21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1052736"/>
            <a:ext cx="6264696" cy="4698522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08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IMG_21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658872"/>
            <a:ext cx="3672408" cy="2754306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IMG_21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357301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3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_21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8841" y="404664"/>
            <a:ext cx="3888432" cy="2916011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G_21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475789"/>
            <a:ext cx="4032697" cy="3024159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44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G_21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759" y="404664"/>
            <a:ext cx="3816424" cy="2862642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mage?t=3&amp;bid=838079958179&amp;id=838079958179&amp;plc=WEB&amp;tkn=*C5F3dj0GgrsIQ5kJ4qzzMTMKVq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9"/>
          <a:stretch/>
        </p:blipFill>
        <p:spPr bwMode="auto">
          <a:xfrm>
            <a:off x="4499992" y="3356992"/>
            <a:ext cx="4333427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9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otalblog.ru/wp-content/uploads/2013/08/ques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17307"/>
            <a:ext cx="5745829" cy="574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7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_21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478538"/>
            <a:ext cx="3456384" cy="2592288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IMG_21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344245"/>
            <a:ext cx="4176464" cy="3133078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74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G_21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400050"/>
            <a:ext cx="4038600" cy="3028950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IMG_21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4339" y="3501008"/>
            <a:ext cx="4038600" cy="3028950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46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mycdn.me/image?t=3&amp;bid=838079934371&amp;id=838079934371&amp;plc=WEB&amp;tkn=*JN5lZQz4POmUIgz98aE5uNSMS0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7236296" cy="48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44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mycdn.me/image?t=3&amp;bid=838079970723&amp;id=838079970723&amp;plc=WEB&amp;tkn=*n8cLUGm2vsEB0gN1d-G1Tjssil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0"/>
          <a:stretch/>
        </p:blipFill>
        <p:spPr bwMode="auto">
          <a:xfrm>
            <a:off x="1403648" y="1340767"/>
            <a:ext cx="7200800" cy="390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1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1604" y="3356992"/>
            <a:ext cx="652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BA06A0"/>
                </a:solidFill>
                <a:latin typeface="Georgia" panose="02040502050405020303" pitchFamily="18" charset="0"/>
              </a:rPr>
              <a:t>20015 – 2016 учебный год</a:t>
            </a:r>
            <a:endParaRPr lang="ru-RU" sz="3200" b="1" dirty="0">
              <a:solidFill>
                <a:srgbClr val="BA06A0"/>
              </a:solidFill>
              <a:latin typeface="Georgia" panose="02040502050405020303" pitchFamily="18" charset="0"/>
            </a:endParaRPr>
          </a:p>
        </p:txBody>
      </p:sp>
      <p:pic>
        <p:nvPicPr>
          <p:cNvPr id="23554" name="Picture 2" descr="http://ds-parkoviy.ucoz.ru/ds18/FGOS_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30" y="4553547"/>
            <a:ext cx="1674988" cy="12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7689" y="908720"/>
            <a:ext cx="5557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Районное методическое объединение</a:t>
            </a:r>
          </a:p>
          <a:p>
            <a:pPr algn="ctr"/>
            <a:r>
              <a:rPr lang="ru-RU" sz="44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«ФГОС  идёт в </a:t>
            </a:r>
            <a:r>
              <a:rPr lang="ru-RU" sz="40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детский</a:t>
            </a:r>
            <a:r>
              <a:rPr lang="ru-RU" sz="4400" b="1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 сад»</a:t>
            </a:r>
          </a:p>
        </p:txBody>
      </p:sp>
    </p:spTree>
    <p:extLst>
      <p:ext uri="{BB962C8B-B14F-4D97-AF65-F5344CB8AC3E}">
        <p14:creationId xmlns:p14="http://schemas.microsoft.com/office/powerpoint/2010/main" val="166598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620688"/>
            <a:ext cx="74888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BA06A0"/>
                </a:solidFill>
                <a:latin typeface="Georgia" panose="02040502050405020303" pitchFamily="18" charset="0"/>
              </a:rPr>
              <a:t>Тема:</a:t>
            </a:r>
          </a:p>
          <a:p>
            <a:endParaRPr lang="ru-RU" sz="2400" b="1" u="sng" dirty="0" smtClean="0">
              <a:solidFill>
                <a:srgbClr val="BA06A0"/>
              </a:solidFill>
              <a:latin typeface="Georgia" panose="02040502050405020303" pitchFamily="18" charset="0"/>
            </a:endParaRPr>
          </a:p>
          <a:p>
            <a:endParaRPr lang="ru-RU" sz="2400" b="1" u="sng" dirty="0">
              <a:solidFill>
                <a:srgbClr val="BA06A0"/>
              </a:solidFill>
              <a:latin typeface="Georgia" panose="02040502050405020303" pitchFamily="18" charset="0"/>
            </a:endParaRPr>
          </a:p>
          <a:p>
            <a:endParaRPr lang="ru-RU" sz="2400" b="1" u="sng" dirty="0" smtClean="0">
              <a:solidFill>
                <a:srgbClr val="BA06A0"/>
              </a:solidFill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«Играем вместе с детьми!» –  </a:t>
            </a:r>
          </a:p>
          <a:p>
            <a:r>
              <a:rPr lang="ru-RU" sz="2400" dirty="0">
                <a:solidFill>
                  <a:schemeClr val="accent5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                                                             ноябрь  </a:t>
            </a:r>
            <a:r>
              <a:rPr lang="ru-RU" sz="2400" dirty="0">
                <a:solidFill>
                  <a:schemeClr val="accent5"/>
                </a:solidFill>
                <a:latin typeface="Georgia" panose="02040502050405020303" pitchFamily="18" charset="0"/>
              </a:rPr>
              <a:t>2015 года</a:t>
            </a:r>
          </a:p>
          <a:p>
            <a:endParaRPr lang="ru-RU" sz="2400" dirty="0" smtClean="0">
              <a:latin typeface="Georgia" panose="02040502050405020303" pitchFamily="18" charset="0"/>
            </a:endParaRPr>
          </a:p>
        </p:txBody>
      </p:sp>
      <p:pic>
        <p:nvPicPr>
          <p:cNvPr id="3" name="Picture 3" descr="D:\Мои документы\Новая папка (2)\Изображение 1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12976"/>
            <a:ext cx="4038600" cy="3028950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47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620688"/>
            <a:ext cx="7488832" cy="659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BA06A0"/>
                </a:solidFill>
                <a:latin typeface="Georgia" panose="02040502050405020303" pitchFamily="18" charset="0"/>
              </a:rPr>
              <a:t>Тема:</a:t>
            </a:r>
          </a:p>
          <a:p>
            <a:endParaRPr lang="ru-RU" sz="2400" dirty="0" smtClean="0">
              <a:latin typeface="Georgia" panose="02040502050405020303" pitchFamily="18" charset="0"/>
            </a:endParaRPr>
          </a:p>
          <a:p>
            <a:r>
              <a:rPr lang="ru-RU" sz="2400" dirty="0" smtClean="0">
                <a:latin typeface="Georgia" panose="02040502050405020303" pitchFamily="18" charset="0"/>
              </a:rPr>
              <a:t>2. МО на базе детского сада №7 «Улыбка» – </a:t>
            </a:r>
          </a:p>
          <a:p>
            <a:r>
              <a:rPr lang="ru-RU" sz="2400" dirty="0" smtClean="0">
                <a:latin typeface="Georgia" panose="02040502050405020303" pitchFamily="18" charset="0"/>
              </a:rPr>
              <a:t>     сюжетно – ролевая игра «Путешествие  в детский парк «Играй-ка» – </a:t>
            </a:r>
            <a:r>
              <a:rPr lang="ru-RU" sz="2400" dirty="0">
                <a:solidFill>
                  <a:schemeClr val="accent5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28 </a:t>
            </a:r>
            <a:r>
              <a:rPr lang="ru-RU" sz="2400" dirty="0" smtClean="0">
                <a:latin typeface="Georgia" panose="02040502050405020303" pitchFamily="18" charset="0"/>
              </a:rPr>
              <a:t>  </a:t>
            </a:r>
            <a:r>
              <a:rPr lang="ru-RU" sz="2400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января 2015 года</a:t>
            </a:r>
          </a:p>
          <a:p>
            <a:pPr algn="ctr"/>
            <a:endParaRPr lang="ru-RU" sz="1200" dirty="0">
              <a:solidFill>
                <a:schemeClr val="accent5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u="sng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План методического объединения</a:t>
            </a:r>
            <a:endParaRPr lang="ru-RU" sz="2000" u="sng" dirty="0">
              <a:latin typeface="Georgia" panose="02040502050405020303" pitchFamily="18" charset="0"/>
            </a:endParaRPr>
          </a:p>
          <a:p>
            <a:endParaRPr lang="ru-RU" sz="1050" dirty="0">
              <a:latin typeface="Georgia" panose="02040502050405020303" pitchFamily="18" charset="0"/>
            </a:endParaRPr>
          </a:p>
          <a:p>
            <a:r>
              <a:rPr lang="ru-RU" sz="2000" i="1" dirty="0">
                <a:latin typeface="Georgia" panose="02040502050405020303" pitchFamily="18" charset="0"/>
              </a:rPr>
              <a:t>1. Вступление.</a:t>
            </a:r>
          </a:p>
          <a:p>
            <a:r>
              <a:rPr lang="ru-RU" sz="2000" i="1" dirty="0">
                <a:latin typeface="Georgia" panose="02040502050405020303" pitchFamily="18" charset="0"/>
              </a:rPr>
              <a:t>2. Просмотр сюжетно – ролевой игры </a:t>
            </a:r>
            <a:r>
              <a:rPr lang="ru-RU" sz="2000" i="1" dirty="0" smtClean="0">
                <a:latin typeface="Georgia" panose="02040502050405020303" pitchFamily="18" charset="0"/>
              </a:rPr>
              <a:t>«</a:t>
            </a:r>
            <a:r>
              <a:rPr lang="ru-RU" sz="2000" i="1" dirty="0">
                <a:latin typeface="Georgia" panose="02040502050405020303" pitchFamily="18" charset="0"/>
              </a:rPr>
              <a:t>Путешествие в </a:t>
            </a:r>
            <a:r>
              <a:rPr lang="ru-RU" sz="2000" i="1" dirty="0" smtClean="0">
                <a:latin typeface="Georgia" panose="02040502050405020303" pitchFamily="18" charset="0"/>
              </a:rPr>
              <a:t>          </a:t>
            </a:r>
          </a:p>
          <a:p>
            <a:r>
              <a:rPr lang="ru-RU" sz="2000" i="1" dirty="0">
                <a:latin typeface="Georgia" panose="02040502050405020303" pitchFamily="18" charset="0"/>
              </a:rPr>
              <a:t> </a:t>
            </a:r>
            <a:r>
              <a:rPr lang="ru-RU" sz="2000" i="1" dirty="0" smtClean="0">
                <a:latin typeface="Georgia" panose="02040502050405020303" pitchFamily="18" charset="0"/>
              </a:rPr>
              <a:t>    детский  парк </a:t>
            </a:r>
            <a:r>
              <a:rPr lang="ru-RU" sz="2000" i="1" dirty="0">
                <a:latin typeface="Georgia" panose="02040502050405020303" pitchFamily="18" charset="0"/>
              </a:rPr>
              <a:t>«Играй-ка».</a:t>
            </a:r>
          </a:p>
          <a:p>
            <a:r>
              <a:rPr lang="ru-RU" sz="2000" i="1" dirty="0">
                <a:latin typeface="Georgia" panose="02040502050405020303" pitchFamily="18" charset="0"/>
              </a:rPr>
              <a:t>3. Добро пожаловать в кафе «Смешинка»!</a:t>
            </a:r>
          </a:p>
          <a:p>
            <a:r>
              <a:rPr lang="ru-RU" sz="2000" i="1" dirty="0">
                <a:latin typeface="Georgia" panose="02040502050405020303" pitchFamily="18" charset="0"/>
              </a:rPr>
              <a:t>4. «Нам важно ваше мнение» (анализ с-р игры)</a:t>
            </a:r>
          </a:p>
          <a:p>
            <a:r>
              <a:rPr lang="ru-RU" sz="2000" i="1" dirty="0">
                <a:latin typeface="Georgia" panose="02040502050405020303" pitchFamily="18" charset="0"/>
              </a:rPr>
              <a:t>5. «Давайте поиграем!» (бумажные силуэты)</a:t>
            </a:r>
          </a:p>
          <a:p>
            <a:r>
              <a:rPr lang="ru-RU" sz="2000" i="1" dirty="0">
                <a:latin typeface="Georgia" panose="02040502050405020303" pitchFamily="18" charset="0"/>
              </a:rPr>
              <a:t>6.  «Мы вам советуем» (памятки – несколько советов по организации игровой деятельности) </a:t>
            </a:r>
          </a:p>
          <a:p>
            <a:r>
              <a:rPr lang="ru-RU" sz="2000" i="1" dirty="0">
                <a:latin typeface="Georgia" panose="02040502050405020303" pitchFamily="18" charset="0"/>
              </a:rPr>
              <a:t>7. «Возьмите с собой!» (материалы МО)</a:t>
            </a:r>
          </a:p>
          <a:p>
            <a:pPr algn="ctr"/>
            <a:endParaRPr lang="ru-RU" sz="2400" dirty="0" smtClean="0">
              <a:solidFill>
                <a:schemeClr val="accent5"/>
              </a:solidFill>
              <a:latin typeface="Georgia" panose="02040502050405020303" pitchFamily="18" charset="0"/>
            </a:endParaRPr>
          </a:p>
          <a:p>
            <a:pPr algn="ctr"/>
            <a:endParaRPr lang="ru-RU" sz="2400" dirty="0" smtClean="0">
              <a:solidFill>
                <a:schemeClr val="accent5"/>
              </a:solidFill>
              <a:latin typeface="Georgia" panose="02040502050405020303" pitchFamily="18" charset="0"/>
            </a:endParaRPr>
          </a:p>
          <a:p>
            <a:endParaRPr lang="ru-RU" sz="2400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4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18" y="548680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62" y="526501"/>
            <a:ext cx="7179294" cy="547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29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02" y="590748"/>
            <a:ext cx="7200000" cy="546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86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620688"/>
            <a:ext cx="748883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BA06A0"/>
                </a:solidFill>
                <a:latin typeface="Georgia" panose="02040502050405020303" pitchFamily="18" charset="0"/>
              </a:rPr>
              <a:t>Тема:</a:t>
            </a:r>
          </a:p>
          <a:p>
            <a:endParaRPr lang="ru-RU" sz="2400" dirty="0" smtClean="0">
              <a:latin typeface="Georgia" panose="02040502050405020303" pitchFamily="18" charset="0"/>
            </a:endParaRPr>
          </a:p>
          <a:p>
            <a:endParaRPr lang="ru-RU" sz="2400" dirty="0" smtClean="0">
              <a:latin typeface="Georgia" panose="02040502050405020303" pitchFamily="18" charset="0"/>
            </a:endParaRPr>
          </a:p>
          <a:p>
            <a:r>
              <a:rPr lang="ru-RU" sz="2400" dirty="0" smtClean="0">
                <a:latin typeface="Georgia" panose="02040502050405020303" pitchFamily="18" charset="0"/>
              </a:rPr>
              <a:t>3. МО на базе детского сада №1 «Сказка» – </a:t>
            </a:r>
          </a:p>
          <a:p>
            <a:r>
              <a:rPr lang="ru-RU" sz="2400" dirty="0" smtClean="0">
                <a:latin typeface="Georgia" panose="02040502050405020303" pitchFamily="18" charset="0"/>
              </a:rPr>
              <a:t>     сюжетно – «На день рождения к </a:t>
            </a:r>
            <a:r>
              <a:rPr lang="ru-RU" sz="2400" dirty="0" err="1" smtClean="0">
                <a:latin typeface="Georgia" panose="02040502050405020303" pitchFamily="18" charset="0"/>
              </a:rPr>
              <a:t>Лунтику</a:t>
            </a:r>
            <a:r>
              <a:rPr lang="ru-RU" sz="2400" dirty="0" smtClean="0">
                <a:latin typeface="Georgia" panose="02040502050405020303" pitchFamily="18" charset="0"/>
              </a:rPr>
              <a:t>» – </a:t>
            </a:r>
            <a:r>
              <a:rPr lang="ru-RU" sz="2400" dirty="0">
                <a:solidFill>
                  <a:schemeClr val="accent5"/>
                </a:solidFill>
                <a:latin typeface="Georgia" panose="02040502050405020303" pitchFamily="18" charset="0"/>
              </a:rPr>
              <a:t> </a:t>
            </a:r>
            <a:endParaRPr lang="ru-RU" sz="2400" dirty="0" smtClean="0">
              <a:solidFill>
                <a:schemeClr val="accent5"/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chemeClr val="accent5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                                                  24 </a:t>
            </a:r>
            <a:r>
              <a:rPr lang="ru-RU" sz="2400" dirty="0" smtClean="0">
                <a:latin typeface="Georgia" panose="02040502050405020303" pitchFamily="18" charset="0"/>
              </a:rPr>
              <a:t>  </a:t>
            </a:r>
            <a:r>
              <a:rPr lang="ru-RU" sz="2400" dirty="0" smtClean="0">
                <a:solidFill>
                  <a:schemeClr val="accent5"/>
                </a:solidFill>
                <a:latin typeface="Georgia" panose="02040502050405020303" pitchFamily="18" charset="0"/>
              </a:rPr>
              <a:t>марта 2015 года</a:t>
            </a:r>
          </a:p>
          <a:p>
            <a:pPr algn="ctr"/>
            <a:endParaRPr lang="ru-RU" sz="1200" dirty="0">
              <a:solidFill>
                <a:schemeClr val="accent5"/>
              </a:solidFill>
              <a:latin typeface="Georgia" panose="02040502050405020303" pitchFamily="18" charset="0"/>
            </a:endParaRPr>
          </a:p>
          <a:p>
            <a:pPr algn="ctr"/>
            <a:endParaRPr lang="ru-RU" sz="2400" dirty="0" smtClean="0">
              <a:solidFill>
                <a:schemeClr val="accent5"/>
              </a:solidFill>
              <a:latin typeface="Georgia" panose="02040502050405020303" pitchFamily="18" charset="0"/>
            </a:endParaRPr>
          </a:p>
          <a:p>
            <a:pPr algn="ctr"/>
            <a:endParaRPr lang="ru-RU" sz="2400" dirty="0" smtClean="0">
              <a:solidFill>
                <a:schemeClr val="accent5"/>
              </a:solidFill>
              <a:latin typeface="Georgia" panose="02040502050405020303" pitchFamily="18" charset="0"/>
            </a:endParaRPr>
          </a:p>
          <a:p>
            <a:endParaRPr lang="ru-RU" sz="2400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4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53FFC8-62A8-45F5-A12D-45981266F639}" type="slidenum">
              <a:rPr lang="ru-RU" altLang="ru-RU" smtClean="0">
                <a:cs typeface="Arial" charset="0"/>
              </a:rPr>
              <a:pPr eaLnBrk="1" hangingPunct="1"/>
              <a:t>3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14339" name="Picture 2" descr="http://babruisk.com/wp-content/uploads/2012/10/011-525x9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6" b="8786"/>
          <a:stretch/>
        </p:blipFill>
        <p:spPr bwMode="auto">
          <a:xfrm>
            <a:off x="1547665" y="542741"/>
            <a:ext cx="6971332" cy="58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489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700808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Фото сказка с занятия Наташи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1321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artsides.ru/big/item_3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95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1412776"/>
            <a:ext cx="4032448" cy="238526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Муниципальный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конкурс</a:t>
            </a:r>
          </a:p>
          <a:p>
            <a:pPr algn="ctr"/>
            <a:endParaRPr lang="ru-RU" sz="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6000" b="1" cap="all" spc="0" dirty="0">
              <a:ln w="9000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052736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cap="all" dirty="0" smtClean="0">
              <a:ln w="9000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  <a:p>
            <a:pPr algn="ctr"/>
            <a:r>
              <a:rPr lang="ru-RU" sz="4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«Играем вместе с детьми!»</a:t>
            </a:r>
            <a:endParaRPr lang="ru-RU" sz="4800" b="1" cap="all" dirty="0">
              <a:ln w="9000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332656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Georgia" pitchFamily="18" charset="0"/>
              </a:rPr>
              <a:t>г. Данилов, Ярославская  область</a:t>
            </a:r>
            <a:endParaRPr lang="ru-RU" sz="1400" b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10" name="Picture 4" descr="http://liraddt.ucoz.ru/1.png"/>
          <p:cNvPicPr>
            <a:picLocks noChangeAspect="1" noChangeArrowheads="1"/>
          </p:cNvPicPr>
          <p:nvPr/>
        </p:nvPicPr>
        <p:blipFill>
          <a:blip r:embed="rId3" cstate="print"/>
          <a:srcRect r="49798"/>
          <a:stretch>
            <a:fillRect/>
          </a:stretch>
        </p:blipFill>
        <p:spPr bwMode="auto">
          <a:xfrm>
            <a:off x="3059832" y="4221088"/>
            <a:ext cx="1082564" cy="1814539"/>
          </a:xfrm>
          <a:prstGeom prst="rect">
            <a:avLst/>
          </a:prstGeom>
          <a:noFill/>
        </p:spPr>
      </p:pic>
      <p:pic>
        <p:nvPicPr>
          <p:cNvPr id="11" name="Picture 4" descr="http://liraddt.ucoz.ru/1.png"/>
          <p:cNvPicPr>
            <a:picLocks noChangeAspect="1" noChangeArrowheads="1"/>
          </p:cNvPicPr>
          <p:nvPr/>
        </p:nvPicPr>
        <p:blipFill>
          <a:blip r:embed="rId4" cstate="print"/>
          <a:srcRect l="47811"/>
          <a:stretch>
            <a:fillRect/>
          </a:stretch>
        </p:blipFill>
        <p:spPr bwMode="auto">
          <a:xfrm>
            <a:off x="4860032" y="4869160"/>
            <a:ext cx="720080" cy="1160997"/>
          </a:xfrm>
          <a:prstGeom prst="rect">
            <a:avLst/>
          </a:prstGeom>
          <a:noFill/>
        </p:spPr>
      </p:pic>
      <p:pic>
        <p:nvPicPr>
          <p:cNvPr id="12" name="Picture 4" descr="http://liraddt.ucoz.ru/1.png"/>
          <p:cNvPicPr>
            <a:picLocks noChangeAspect="1" noChangeArrowheads="1"/>
          </p:cNvPicPr>
          <p:nvPr/>
        </p:nvPicPr>
        <p:blipFill>
          <a:blip r:embed="rId5" cstate="print"/>
          <a:srcRect l="47811"/>
          <a:stretch>
            <a:fillRect/>
          </a:stretch>
        </p:blipFill>
        <p:spPr bwMode="auto">
          <a:xfrm>
            <a:off x="5364088" y="4293096"/>
            <a:ext cx="1080120" cy="1741495"/>
          </a:xfrm>
          <a:prstGeom prst="rect">
            <a:avLst/>
          </a:prstGeom>
          <a:noFill/>
        </p:spPr>
      </p:pic>
      <p:pic>
        <p:nvPicPr>
          <p:cNvPr id="13" name="Picture 4" descr="http://liraddt.ucoz.ru/1.png"/>
          <p:cNvPicPr>
            <a:picLocks noChangeAspect="1" noChangeArrowheads="1"/>
          </p:cNvPicPr>
          <p:nvPr/>
        </p:nvPicPr>
        <p:blipFill>
          <a:blip r:embed="rId6" cstate="print"/>
          <a:srcRect r="49798"/>
          <a:stretch>
            <a:fillRect/>
          </a:stretch>
        </p:blipFill>
        <p:spPr bwMode="auto">
          <a:xfrm>
            <a:off x="2555776" y="4581128"/>
            <a:ext cx="824802" cy="1382491"/>
          </a:xfrm>
          <a:prstGeom prst="rect">
            <a:avLst/>
          </a:prstGeom>
          <a:noFill/>
        </p:spPr>
      </p:pic>
      <p:pic>
        <p:nvPicPr>
          <p:cNvPr id="14" name="Picture 4" descr="http://liraddt.ucoz.ru/1.png"/>
          <p:cNvPicPr>
            <a:picLocks noChangeAspect="1" noChangeArrowheads="1"/>
          </p:cNvPicPr>
          <p:nvPr/>
        </p:nvPicPr>
        <p:blipFill>
          <a:blip r:embed="rId7" cstate="print"/>
          <a:srcRect r="49798"/>
          <a:stretch>
            <a:fillRect/>
          </a:stretch>
        </p:blipFill>
        <p:spPr bwMode="auto">
          <a:xfrm>
            <a:off x="2123728" y="4797152"/>
            <a:ext cx="695921" cy="116646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860032" y="548680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Georgia" pitchFamily="18" charset="0"/>
              </a:rPr>
              <a:t>Апрель 2016</a:t>
            </a:r>
            <a:endParaRPr lang="ru-RU" sz="1400" b="1" dirty="0">
              <a:solidFill>
                <a:srgbClr val="7030A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4312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artsides.ru/big/item_3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1536"/>
            <a:ext cx="9144000" cy="69795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1124744"/>
            <a:ext cx="38884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Georgia" pitchFamily="18" charset="0"/>
              </a:rPr>
              <a:t>В конкурсе приняли участие 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Georgia" pitchFamily="18" charset="0"/>
              </a:rPr>
              <a:t>17 </a:t>
            </a:r>
            <a:r>
              <a:rPr lang="ru-RU" sz="2800" b="1" i="1" dirty="0" smtClean="0">
                <a:solidFill>
                  <a:srgbClr val="7030A0"/>
                </a:solidFill>
                <a:latin typeface="Georgia" pitchFamily="18" charset="0"/>
              </a:rPr>
              <a:t>образовательных учреждений</a:t>
            </a:r>
            <a:endParaRPr lang="ru-RU" sz="28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980728"/>
            <a:ext cx="41044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FF0000"/>
                </a:solidFill>
                <a:latin typeface="Georgia" pitchFamily="18" charset="0"/>
              </a:rPr>
              <a:t>Члены жюри конкурса:</a:t>
            </a:r>
          </a:p>
          <a:p>
            <a:pPr marL="342900" indent="-342900">
              <a:buAutoNum type="arabicPeriod"/>
            </a:pPr>
            <a:r>
              <a:rPr lang="ru-RU" sz="1600" b="1" dirty="0" err="1" smtClean="0">
                <a:solidFill>
                  <a:srgbClr val="7030A0"/>
                </a:solidFill>
                <a:latin typeface="Georgia" pitchFamily="18" charset="0"/>
              </a:rPr>
              <a:t>Москаленко</a:t>
            </a:r>
            <a:r>
              <a:rPr lang="ru-RU" sz="1600" b="1" dirty="0" smtClean="0">
                <a:solidFill>
                  <a:srgbClr val="7030A0"/>
                </a:solidFill>
                <a:latin typeface="Georgia" pitchFamily="18" charset="0"/>
              </a:rPr>
              <a:t> Г.И</a:t>
            </a:r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</a:rPr>
              <a:t>. – ведущий специалист Управления образования</a:t>
            </a:r>
          </a:p>
          <a:p>
            <a:pPr marL="342900" indent="-342900"/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</a:rPr>
              <a:t>2. </a:t>
            </a:r>
            <a:r>
              <a:rPr lang="ru-RU" sz="1600" b="1" dirty="0" smtClean="0">
                <a:solidFill>
                  <a:srgbClr val="7030A0"/>
                </a:solidFill>
                <a:latin typeface="Georgia" pitchFamily="18" charset="0"/>
              </a:rPr>
              <a:t>Привезенцева Т.П. </a:t>
            </a:r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</a:rPr>
              <a:t>– заведующий МБДОУ  детский сад комбинированного вида №6</a:t>
            </a:r>
          </a:p>
          <a:p>
            <a:pPr marL="342900" indent="-342900"/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</a:rPr>
              <a:t>3</a:t>
            </a:r>
            <a:r>
              <a:rPr lang="ru-RU" sz="1600" b="1" dirty="0" smtClean="0">
                <a:solidFill>
                  <a:srgbClr val="7030A0"/>
                </a:solidFill>
                <a:latin typeface="Georgia" pitchFamily="18" charset="0"/>
              </a:rPr>
              <a:t>. </a:t>
            </a:r>
            <a:r>
              <a:rPr lang="ru-RU" sz="1600" b="1" dirty="0" err="1" smtClean="0">
                <a:solidFill>
                  <a:srgbClr val="7030A0"/>
                </a:solidFill>
                <a:latin typeface="Georgia" pitchFamily="18" charset="0"/>
              </a:rPr>
              <a:t>Куделина</a:t>
            </a:r>
            <a:r>
              <a:rPr lang="ru-RU" sz="1600" b="1" dirty="0" smtClean="0">
                <a:solidFill>
                  <a:srgbClr val="7030A0"/>
                </a:solidFill>
                <a:latin typeface="Georgia" pitchFamily="18" charset="0"/>
              </a:rPr>
              <a:t> О.Ю</a:t>
            </a:r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</a:rPr>
              <a:t>. – заведующий МБДОУ детский сад общеразвивающего вида «Солнышко»</a:t>
            </a:r>
          </a:p>
          <a:p>
            <a:pPr marL="342900" indent="-342900"/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</a:rPr>
              <a:t>4</a:t>
            </a:r>
            <a:r>
              <a:rPr lang="ru-RU" sz="1600" b="1" dirty="0" smtClean="0">
                <a:solidFill>
                  <a:srgbClr val="7030A0"/>
                </a:solidFill>
                <a:latin typeface="Georgia" pitchFamily="18" charset="0"/>
              </a:rPr>
              <a:t>. Румянцева Т.В. </a:t>
            </a:r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</a:rPr>
              <a:t>– заведующий МОБУ детский сад присмотра и оздоровления «Колобок»</a:t>
            </a:r>
          </a:p>
          <a:p>
            <a:pPr marL="342900" indent="-342900"/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</a:rPr>
              <a:t>5. </a:t>
            </a:r>
            <a:r>
              <a:rPr lang="ru-RU" sz="1600" b="1" dirty="0" smtClean="0">
                <a:solidFill>
                  <a:srgbClr val="7030A0"/>
                </a:solidFill>
                <a:latin typeface="Georgia" pitchFamily="18" charset="0"/>
              </a:rPr>
              <a:t>Семёнова И.В. </a:t>
            </a:r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</a:rPr>
              <a:t>– старший воспитатель МБДОУ детский сад комбинированного вида №7 «Улыбка»</a:t>
            </a:r>
            <a:endParaRPr lang="ru-RU" sz="16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99330" name="Picture 2" descr="http://eliseyka.ru/wp-content/uploads/2014/12/%D0%A4%D0%93%D0%9E%D0%A1-%D0%94%D0%9E.jpg?9b9ad0"/>
          <p:cNvPicPr>
            <a:picLocks noChangeAspect="1" noChangeArrowheads="1"/>
          </p:cNvPicPr>
          <p:nvPr/>
        </p:nvPicPr>
        <p:blipFill>
          <a:blip r:embed="rId3" cstate="print"/>
          <a:srcRect r="3972"/>
          <a:stretch>
            <a:fillRect/>
          </a:stretch>
        </p:blipFill>
        <p:spPr bwMode="auto">
          <a:xfrm>
            <a:off x="1691680" y="3861048"/>
            <a:ext cx="1750003" cy="1368152"/>
          </a:xfrm>
          <a:prstGeom prst="round2Diag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21565624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91680" y="1052736"/>
            <a:ext cx="68407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BA06A0"/>
                </a:solidFill>
                <a:latin typeface="Georgia" panose="02040502050405020303" pitchFamily="18" charset="0"/>
              </a:rPr>
              <a:t>Муниципальная  выставка</a:t>
            </a:r>
          </a:p>
          <a:p>
            <a:pPr algn="ctr"/>
            <a:r>
              <a:rPr lang="ru-RU" sz="2800" dirty="0">
                <a:solidFill>
                  <a:srgbClr val="BA06A0"/>
                </a:solidFill>
                <a:latin typeface="Georgia" panose="02040502050405020303" pitchFamily="18" charset="0"/>
              </a:rPr>
              <a:t>а</a:t>
            </a:r>
            <a:r>
              <a:rPr lang="ru-RU" sz="2800" dirty="0" smtClean="0">
                <a:solidFill>
                  <a:srgbClr val="BA06A0"/>
                </a:solidFill>
                <a:latin typeface="Georgia" panose="02040502050405020303" pitchFamily="18" charset="0"/>
              </a:rPr>
              <a:t>трибутов к сюжетно – ролевым играм </a:t>
            </a:r>
            <a:endParaRPr lang="ru-RU" sz="2400" dirty="0" smtClean="0">
              <a:solidFill>
                <a:srgbClr val="BA06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BA06A0"/>
                </a:solidFill>
                <a:latin typeface="Georgia" panose="02040502050405020303" pitchFamily="18" charset="0"/>
              </a:rPr>
              <a:t> «Играем вместе с детьми!»</a:t>
            </a:r>
            <a:endParaRPr lang="ru-RU" sz="3200" b="1" dirty="0">
              <a:solidFill>
                <a:srgbClr val="BA06A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672" y="350100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</a:rPr>
              <a:t>Спросить фото 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686800" cy="10668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BA06A0"/>
                </a:solidFill>
                <a:latin typeface="Georgia" panose="02040502050405020303" pitchFamily="18" charset="0"/>
              </a:rPr>
              <a:t>Критерии готовности МДОУ </a:t>
            </a:r>
            <a:br>
              <a:rPr lang="ru-RU" sz="2800" b="1" dirty="0" smtClean="0">
                <a:solidFill>
                  <a:srgbClr val="BA06A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BA06A0"/>
                </a:solidFill>
                <a:latin typeface="Georgia" panose="02040502050405020303" pitchFamily="18" charset="0"/>
              </a:rPr>
              <a:t>к Введению ФГОС ДО</a:t>
            </a:r>
            <a:endParaRPr lang="ru-RU" sz="2800" b="1" dirty="0">
              <a:solidFill>
                <a:srgbClr val="BA06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484784"/>
            <a:ext cx="7587952" cy="4937125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- разработана образовательная программа;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- нормативно-правовая документация и должностные инструкции работников приведены в соответствие с требованиями ФГОС ДО;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-  определен перечень учебных и методических пособий, используемых в образовательной деятельности;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- разработаны локальные акты, регламентирующие установление заработной платы работников детского сада;</a:t>
            </a:r>
          </a:p>
          <a:p>
            <a:pPr indent="106363"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определена модель организации образовательной деятельности;</a:t>
            </a:r>
          </a:p>
          <a:p>
            <a:pPr marL="0" indent="360363"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осуществлено повышение квалификации руководящих и педагогических работников;</a:t>
            </a:r>
          </a:p>
          <a:p>
            <a:pPr marL="0" indent="360363"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обеспечены кадровые, финансовые и материально-технические условия реализации ФГОС.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9" name="Прямоугольник 15"/>
          <p:cNvSpPr>
            <a:spLocks noChangeArrowheads="1"/>
          </p:cNvSpPr>
          <p:nvPr/>
        </p:nvSpPr>
        <p:spPr bwMode="auto">
          <a:xfrm>
            <a:off x="1187625" y="657562"/>
            <a:ext cx="69847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BA06A0"/>
                </a:solidFill>
                <a:latin typeface="Georgia" panose="02040502050405020303" pitchFamily="18" charset="0"/>
              </a:rPr>
              <a:t>Преемственность ДОУ </a:t>
            </a:r>
            <a:endParaRPr lang="ru-RU" sz="3600" b="1" dirty="0" smtClean="0">
              <a:solidFill>
                <a:srgbClr val="BA06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BA06A0"/>
                </a:solidFill>
                <a:latin typeface="Georgia" panose="02040502050405020303" pitchFamily="18" charset="0"/>
              </a:rPr>
              <a:t>и </a:t>
            </a:r>
            <a:r>
              <a:rPr lang="ru-RU" sz="3600" b="1" dirty="0" smtClean="0">
                <a:solidFill>
                  <a:srgbClr val="BA06A0"/>
                </a:solidFill>
                <a:latin typeface="Georgia" panose="02040502050405020303" pitchFamily="18" charset="0"/>
              </a:rPr>
              <a:t>школы</a:t>
            </a:r>
            <a:endParaRPr lang="ru-RU" sz="3600" dirty="0">
              <a:solidFill>
                <a:srgbClr val="BA06A0"/>
              </a:solidFill>
              <a:latin typeface="Georgia" panose="02040502050405020303" pitchFamily="18" charset="0"/>
            </a:endParaRPr>
          </a:p>
        </p:txBody>
      </p:sp>
      <p:sp>
        <p:nvSpPr>
          <p:cNvPr id="9230" name="TextBox 15"/>
          <p:cNvSpPr txBox="1"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39" y="2336266"/>
            <a:ext cx="7369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Цель: Повышение качества дошкольного образования в условиях реализации ФГОС ДО, создание эффективной модели преемственных связей, которая способствует  успешной адаптации и социализации ребенка к условиям школьной жизни.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http://9s.by/wp-content/uploads/2016/03/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01" y="3933056"/>
            <a:ext cx="2156691" cy="20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3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д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52625"/>
            <a:ext cx="2592622" cy="230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6" name="AutoShape 6"/>
          <p:cNvSpPr>
            <a:spLocks noChangeArrowheads="1"/>
          </p:cNvSpPr>
          <p:nvPr/>
        </p:nvSpPr>
        <p:spPr bwMode="auto">
          <a:xfrm rot="18287671">
            <a:off x="4637155" y="2477008"/>
            <a:ext cx="96863" cy="1895136"/>
          </a:xfrm>
          <a:prstGeom prst="upDownArrow">
            <a:avLst>
              <a:gd name="adj1" fmla="val 50000"/>
              <a:gd name="adj2" fmla="val 53008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4614356" y="652625"/>
            <a:ext cx="3746375" cy="2301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1247258" y="4170752"/>
            <a:ext cx="3684782" cy="21681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altLang="ru-RU" sz="2000" b="1" dirty="0">
                <a:latin typeface="Georgia" panose="02040502050405020303" pitchFamily="18" charset="0"/>
              </a:rPr>
              <a:t>ПОДХВАТЫВАЕТ</a:t>
            </a:r>
          </a:p>
          <a:p>
            <a:pPr algn="ctr"/>
            <a:r>
              <a:rPr lang="ru-RU" altLang="ru-RU" sz="2000" b="1" dirty="0">
                <a:latin typeface="Georgia" panose="02040502050405020303" pitchFamily="18" charset="0"/>
              </a:rPr>
              <a:t>  ДОСТИЖЕНИЯ </a:t>
            </a:r>
          </a:p>
          <a:p>
            <a:pPr algn="ctr"/>
            <a:r>
              <a:rPr lang="ru-RU" altLang="ru-RU" sz="2000" b="1" dirty="0">
                <a:latin typeface="Georgia" panose="02040502050405020303" pitchFamily="18" charset="0"/>
              </a:rPr>
              <a:t>РЕБЁНКА И РАЗВИВАЕТ </a:t>
            </a:r>
          </a:p>
          <a:p>
            <a:pPr algn="ctr"/>
            <a:r>
              <a:rPr lang="ru-RU" altLang="ru-RU" sz="2000" b="1" dirty="0">
                <a:latin typeface="Georgia" panose="02040502050405020303" pitchFamily="18" charset="0"/>
              </a:rPr>
              <a:t>НАКОПЛЕННЫЙ </a:t>
            </a:r>
          </a:p>
          <a:p>
            <a:pPr algn="ctr"/>
            <a:r>
              <a:rPr lang="ru-RU" altLang="ru-RU" sz="2000" b="1" dirty="0">
                <a:latin typeface="Georgia" panose="02040502050405020303" pitchFamily="18" charset="0"/>
              </a:rPr>
              <a:t>ПОТЕНЦИАЛ</a:t>
            </a:r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4499992" y="925732"/>
            <a:ext cx="3707258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altLang="ru-RU" sz="2400" b="1" dirty="0"/>
          </a:p>
          <a:p>
            <a:pPr algn="ctr"/>
            <a:r>
              <a:rPr lang="ru-RU" altLang="ru-RU" sz="2000" b="1" dirty="0">
                <a:latin typeface="Georgia" panose="02040502050405020303" pitchFamily="18" charset="0"/>
              </a:rPr>
              <a:t>ФОРМИРУЕТ ФУНДАМЕНТАЛЬНЫЕ ЛИЧНОСТНЫЕ КАЧЕСТВА РЕБЁНКА</a:t>
            </a:r>
          </a:p>
        </p:txBody>
      </p:sp>
      <p:sp>
        <p:nvSpPr>
          <p:cNvPr id="2" name="AutoShape 2" descr="https://fs00.infourok.ru/images/doc/311/310232/2/640/img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http://xn---46-5cduyo6c.xn--p1ai/public/users/994/img/pervoklassn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61" y="4170752"/>
            <a:ext cx="3459327" cy="21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1475656" y="1361479"/>
            <a:ext cx="648072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800" b="1" dirty="0">
                <a:solidFill>
                  <a:srgbClr val="BA06A0"/>
                </a:solidFill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«Идти вперед – значит потерять душевный покой,</a:t>
            </a:r>
          </a:p>
          <a:p>
            <a:pPr algn="ctr"/>
            <a:r>
              <a:rPr lang="ru-RU" altLang="ru-RU" sz="2800" b="1" dirty="0">
                <a:solidFill>
                  <a:srgbClr val="BA06A0"/>
                </a:solidFill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Остаться на месте – значит потерять себя»</a:t>
            </a:r>
          </a:p>
          <a:p>
            <a:pPr algn="ctr"/>
            <a:endParaRPr lang="ru-RU" altLang="ru-RU" sz="28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sz="28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sz="28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4400" b="1" i="1" dirty="0">
                <a:solidFill>
                  <a:schemeClr val="accent5"/>
                </a:solidFill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СПАСИБО ЗА </a:t>
            </a:r>
            <a:r>
              <a:rPr lang="ru-RU" altLang="ru-RU" sz="4400" b="1" i="1" dirty="0" smtClean="0">
                <a:solidFill>
                  <a:schemeClr val="accent5"/>
                </a:solidFill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ВНИМАНИЕ!</a:t>
            </a:r>
            <a:endParaRPr lang="ru-RU" altLang="ru-RU" sz="4400" b="1" i="1" dirty="0">
              <a:solidFill>
                <a:schemeClr val="accent5"/>
              </a:solidFill>
              <a:latin typeface="Georgia" panose="02040502050405020303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93825" y="3776663"/>
            <a:ext cx="6562725" cy="1700212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ru-RU" altLang="ru-RU" smtClean="0"/>
          </a:p>
        </p:txBody>
      </p:sp>
      <p:graphicFrame>
        <p:nvGraphicFramePr>
          <p:cNvPr id="1741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Слайд" r:id="rId3" imgW="4572029" imgH="3429047" progId="PowerPoint.Slide.8">
                  <p:embed/>
                </p:oleObj>
              </mc:Choice>
              <mc:Fallback>
                <p:oleObj name="Слайд" r:id="rId3" imgW="4572029" imgH="342904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116013" y="765175"/>
            <a:ext cx="712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Rectangle 9"/>
          <p:cNvSpPr>
            <a:spLocks noChangeArrowheads="1"/>
          </p:cNvSpPr>
          <p:nvPr/>
        </p:nvSpPr>
        <p:spPr bwMode="auto">
          <a:xfrm rot="-509103">
            <a:off x="5688013" y="641350"/>
            <a:ext cx="32861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200" b="1" i="1">
                <a:solidFill>
                  <a:srgbClr val="008000"/>
                </a:solidFill>
                <a:latin typeface="Georgia" pitchFamily="18" charset="0"/>
              </a:rPr>
              <a:t>С </a:t>
            </a:r>
            <a:r>
              <a:rPr lang="en-US" altLang="ru-RU" sz="3200" b="1" i="1">
                <a:solidFill>
                  <a:srgbClr val="008000"/>
                </a:solidFill>
                <a:latin typeface="Georgia" pitchFamily="18" charset="0"/>
              </a:rPr>
              <a:t>   </a:t>
            </a:r>
            <a:r>
              <a:rPr lang="ru-RU" altLang="ru-RU" sz="3200" b="1" i="1">
                <a:solidFill>
                  <a:srgbClr val="008000"/>
                </a:solidFill>
                <a:latin typeface="Georgia" pitchFamily="18" charset="0"/>
              </a:rPr>
              <a:t>днём дошкольного работника!</a:t>
            </a:r>
          </a:p>
        </p:txBody>
      </p:sp>
    </p:spTree>
    <p:extLst>
      <p:ext uri="{BB962C8B-B14F-4D97-AF65-F5344CB8AC3E}">
        <p14:creationId xmlns:p14="http://schemas.microsoft.com/office/powerpoint/2010/main" val="18754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4tololo.ru/files/styles/large/public/images/201210101443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2"/>
          <a:stretch/>
        </p:blipFill>
        <p:spPr bwMode="auto">
          <a:xfrm>
            <a:off x="1475656" y="1700808"/>
            <a:ext cx="7394934" cy="33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7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0AB4BF-1BCB-49F4-A173-6F965B0E3AF7}" type="slidenum">
              <a:rPr lang="ru-RU" altLang="ru-RU" smtClean="0">
                <a:cs typeface="Arial" charset="0"/>
              </a:rPr>
              <a:pPr eaLnBrk="1" hangingPunct="1"/>
              <a:t>5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029371" y="1268760"/>
            <a:ext cx="63827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altLang="ru-RU" sz="2000" b="1" dirty="0">
                <a:solidFill>
                  <a:srgbClr val="003399"/>
                </a:solidFill>
                <a:latin typeface="Georgia" panose="02040502050405020303" pitchFamily="18" charset="0"/>
              </a:rPr>
              <a:t>В  2013г. новой информации создано больше, чем за последние 5000 лет;</a:t>
            </a:r>
            <a:endParaRPr lang="ru-RU" altLang="ru-RU" sz="2800" b="1" dirty="0">
              <a:solidFill>
                <a:srgbClr val="00339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123728" y="2348880"/>
            <a:ext cx="63376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altLang="ru-RU" sz="2000" b="1" dirty="0">
                <a:solidFill>
                  <a:srgbClr val="003399"/>
                </a:solidFill>
                <a:latin typeface="Georgia" panose="02040502050405020303" pitchFamily="18" charset="0"/>
              </a:rPr>
              <a:t>За 4 года обучения бакалавров их знания устаревают дважды;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123728" y="3217331"/>
            <a:ext cx="64812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altLang="ru-RU" sz="2000" b="1" dirty="0">
                <a:solidFill>
                  <a:srgbClr val="003399"/>
                </a:solidFill>
                <a:latin typeface="Georgia" panose="02040502050405020303" pitchFamily="18" charset="0"/>
              </a:rPr>
              <a:t>Объем новой технической информации удваивается каждые 2 года;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123729" y="4365104"/>
            <a:ext cx="6193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altLang="ru-RU" sz="2000" b="1" dirty="0">
                <a:solidFill>
                  <a:srgbClr val="003399"/>
                </a:solidFill>
                <a:latin typeface="Georgia" panose="02040502050405020303" pitchFamily="18" charset="0"/>
              </a:rPr>
              <a:t>10 наиболее востребованных профессий в 2013г. не существовали в 2004г.</a:t>
            </a:r>
          </a:p>
        </p:txBody>
      </p:sp>
    </p:spTree>
    <p:extLst>
      <p:ext uri="{BB962C8B-B14F-4D97-AF65-F5344CB8AC3E}">
        <p14:creationId xmlns:p14="http://schemas.microsoft.com/office/powerpoint/2010/main" val="270637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utoShape 8"/>
          <p:cNvGrpSpPr>
            <a:grpSpLocks/>
          </p:cNvGrpSpPr>
          <p:nvPr/>
        </p:nvGrpSpPr>
        <p:grpSpPr bwMode="auto">
          <a:xfrm>
            <a:off x="3275856" y="579633"/>
            <a:ext cx="4260850" cy="1609725"/>
            <a:chOff x="1528" y="326"/>
            <a:chExt cx="2684" cy="1014"/>
          </a:xfrm>
        </p:grpSpPr>
        <p:pic>
          <p:nvPicPr>
            <p:cNvPr id="75794" name="AutoShape 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8" y="326"/>
              <a:ext cx="2684" cy="10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sp>
          <p:nvSpPr>
            <p:cNvPr id="18448" name="Text Box 4"/>
            <p:cNvSpPr txBox="1">
              <a:spLocks noChangeArrowheads="1"/>
            </p:cNvSpPr>
            <p:nvPr/>
          </p:nvSpPr>
          <p:spPr bwMode="auto">
            <a:xfrm>
              <a:off x="1611" y="392"/>
              <a:ext cx="2518" cy="84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  <a:spcBef>
                  <a:spcPct val="20000"/>
                </a:spcBef>
                <a:buClr>
                  <a:schemeClr val="bg2"/>
                </a:buClr>
                <a:buSzPct val="75000"/>
              </a:pPr>
              <a:r>
                <a:rPr lang="ru-RU" altLang="ru-RU" sz="2800" b="1" dirty="0">
                  <a:solidFill>
                    <a:srgbClr val="0033CC"/>
                  </a:solidFill>
                </a:rPr>
                <a:t>ЧЕМУ ОБУЧАТЬ?</a:t>
              </a:r>
            </a:p>
          </p:txBody>
        </p:sp>
      </p:grpSp>
      <p:grpSp>
        <p:nvGrpSpPr>
          <p:cNvPr id="3" name="AutoShape 8"/>
          <p:cNvGrpSpPr>
            <a:grpSpLocks/>
          </p:cNvGrpSpPr>
          <p:nvPr/>
        </p:nvGrpSpPr>
        <p:grpSpPr bwMode="auto">
          <a:xfrm>
            <a:off x="3232409" y="4508500"/>
            <a:ext cx="4292600" cy="1603375"/>
            <a:chOff x="1528" y="2822"/>
            <a:chExt cx="2704" cy="1010"/>
          </a:xfrm>
        </p:grpSpPr>
        <p:pic>
          <p:nvPicPr>
            <p:cNvPr id="75792" name="AutoShape 8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8" y="2822"/>
              <a:ext cx="2704" cy="1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sp>
          <p:nvSpPr>
            <p:cNvPr id="18446" name="Text Box 7"/>
            <p:cNvSpPr txBox="1">
              <a:spLocks noChangeArrowheads="1"/>
            </p:cNvSpPr>
            <p:nvPr/>
          </p:nvSpPr>
          <p:spPr bwMode="auto">
            <a:xfrm>
              <a:off x="1611" y="2886"/>
              <a:ext cx="2538" cy="84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  <a:spcBef>
                  <a:spcPct val="20000"/>
                </a:spcBef>
                <a:buClr>
                  <a:schemeClr val="bg2"/>
                </a:buClr>
                <a:buSzPct val="75000"/>
              </a:pPr>
              <a:r>
                <a:rPr lang="ru-RU" altLang="ru-RU" sz="2800" b="1" dirty="0">
                  <a:solidFill>
                    <a:srgbClr val="0033CC"/>
                  </a:solidFill>
                </a:rPr>
                <a:t>КАК ОБУЧАТЬ?</a:t>
              </a:r>
            </a:p>
          </p:txBody>
        </p:sp>
      </p:grpSp>
      <p:grpSp>
        <p:nvGrpSpPr>
          <p:cNvPr id="4" name="AutoShape 8"/>
          <p:cNvGrpSpPr>
            <a:grpSpLocks/>
          </p:cNvGrpSpPr>
          <p:nvPr/>
        </p:nvGrpSpPr>
        <p:grpSpPr bwMode="auto">
          <a:xfrm>
            <a:off x="3110756" y="2567895"/>
            <a:ext cx="4591050" cy="1609725"/>
            <a:chOff x="1436" y="1551"/>
            <a:chExt cx="2892" cy="1014"/>
          </a:xfrm>
        </p:grpSpPr>
        <p:pic>
          <p:nvPicPr>
            <p:cNvPr id="75790" name="AutoShape 8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36" y="1551"/>
              <a:ext cx="2892" cy="10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sp>
          <p:nvSpPr>
            <p:cNvPr id="18444" name="Text Box 10"/>
            <p:cNvSpPr txBox="1">
              <a:spLocks noChangeArrowheads="1"/>
            </p:cNvSpPr>
            <p:nvPr/>
          </p:nvSpPr>
          <p:spPr bwMode="auto">
            <a:xfrm>
              <a:off x="1611" y="1616"/>
              <a:ext cx="2538" cy="84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  <a:spcBef>
                  <a:spcPct val="20000"/>
                </a:spcBef>
                <a:buClr>
                  <a:schemeClr val="bg2"/>
                </a:buClr>
                <a:buSzPct val="75000"/>
              </a:pPr>
              <a:r>
                <a:rPr lang="ru-RU" altLang="ru-RU" sz="2800" b="1" dirty="0">
                  <a:solidFill>
                    <a:srgbClr val="0033CC"/>
                  </a:solidFill>
                </a:rPr>
                <a:t>РАДИ ЧЕГО ОБУЧАТЬ?</a:t>
              </a:r>
            </a:p>
          </p:txBody>
        </p:sp>
      </p:grpSp>
      <p:pic>
        <p:nvPicPr>
          <p:cNvPr id="543759" name="Picture 15" descr="C:\Users\Gubina\Desktop\forex-profit-blackboo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44" y="2728119"/>
            <a:ext cx="1366043" cy="13660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C:\Users\Gubina\Desktop\forex-profit-blackbook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 rot="1186825">
            <a:off x="7536949" y="4704057"/>
            <a:ext cx="1399777" cy="1399777"/>
          </a:xfrm>
          <a:prstGeom prst="rect">
            <a:avLst/>
          </a:prstGeom>
          <a:noFill/>
          <a:extLst/>
        </p:spPr>
      </p:pic>
      <p:pic>
        <p:nvPicPr>
          <p:cNvPr id="17" name="Picture 15" descr="C:\Users\Gubina\Desktop\forex-profit-blackbook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/>
          </a:blip>
          <a:srcRect/>
          <a:stretch>
            <a:fillRect/>
          </a:stretch>
        </p:blipFill>
        <p:spPr bwMode="auto">
          <a:xfrm rot="20476426">
            <a:off x="7521216" y="628141"/>
            <a:ext cx="1113236" cy="1113236"/>
          </a:xfrm>
          <a:prstGeom prst="rect">
            <a:avLst/>
          </a:prstGeom>
          <a:noFill/>
          <a:extLst/>
        </p:spPr>
      </p:pic>
      <p:pic>
        <p:nvPicPr>
          <p:cNvPr id="18441" name="Picture 4" descr="&amp;dcy;&amp;iecy;&amp;vcy;&amp;rcy;&amp;chcy;&amp;kcy;&amp;acy;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04" y="2256715"/>
            <a:ext cx="1752352" cy="247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10D2FA-F394-42E0-AB84-9E1E017B890C}" type="slidenum">
              <a:rPr lang="ru-RU" altLang="ru-RU" smtClean="0">
                <a:cs typeface="Arial" charset="0"/>
              </a:rPr>
              <a:pPr eaLnBrk="1" hangingPunct="1"/>
              <a:t>6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38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3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ozon-st.cdn.ngenix.net/multimedia/books_covers/1010492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2808312" cy="41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snoska.ru/images/covers/ee/71/ee7130f5-7b3f-5156-918c-98fb78440d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4" r="16776"/>
          <a:stretch/>
        </p:blipFill>
        <p:spPr bwMode="auto">
          <a:xfrm>
            <a:off x="5508104" y="2204864"/>
            <a:ext cx="2692268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7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Рисунок 2" descr="http://www.ug.ru/uploads/images/issue_article/51834/inline/%D0%90%D0%BB%D0%B5%D0%BA%D1%81%D0%B0%D0%BD%D0%B4%D1%80%20%D0%90%D0%A1%D0%9C%D0%9E%D0%9B%D0%9E%D0%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20888"/>
            <a:ext cx="288032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836712"/>
            <a:ext cx="6408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 3" pitchFamily="18" charset="2"/>
              <a:buNone/>
            </a:pPr>
            <a:r>
              <a:rPr lang="ru-RU" alt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Александр  </a:t>
            </a:r>
            <a:r>
              <a:rPr lang="ru-RU" altLang="ru-RU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Асмолов</a:t>
            </a:r>
            <a:endParaRPr lang="ru-RU" altLang="ru-RU" sz="2400" b="1" dirty="0">
              <a:solidFill>
                <a:schemeClr val="accent5">
                  <a:lumMod val="60000"/>
                  <a:lumOff val="40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pPr algn="ctr">
              <a:buFont typeface="Wingdings 3" pitchFamily="18" charset="2"/>
              <a:buNone/>
            </a:pPr>
            <a:r>
              <a:rPr lang="ru-RU" altLang="ru-RU" sz="2000" dirty="0" smtClean="0">
                <a:solidFill>
                  <a:srgbClr val="BA06A0"/>
                </a:solidFill>
                <a:latin typeface="Georgia" panose="02040502050405020303" pitchFamily="18" charset="0"/>
                <a:cs typeface="Times New Roman" pitchFamily="18" charset="0"/>
              </a:rPr>
              <a:t>руководитель </a:t>
            </a:r>
            <a:r>
              <a:rPr lang="ru-RU" altLang="ru-RU" sz="2000" dirty="0">
                <a:solidFill>
                  <a:srgbClr val="BA06A0"/>
                </a:solidFill>
                <a:latin typeface="Georgia" panose="02040502050405020303" pitchFamily="18" charset="0"/>
                <a:cs typeface="Times New Roman" pitchFamily="18" charset="0"/>
              </a:rPr>
              <a:t>Федерального  института  развития </a:t>
            </a:r>
          </a:p>
          <a:p>
            <a:pPr algn="ctr">
              <a:buFont typeface="Wingdings 3" pitchFamily="18" charset="2"/>
              <a:buNone/>
            </a:pPr>
            <a:r>
              <a:rPr lang="ru-RU" altLang="ru-RU" sz="2000" dirty="0">
                <a:solidFill>
                  <a:srgbClr val="BA06A0"/>
                </a:solidFill>
                <a:latin typeface="Georgia" panose="02040502050405020303" pitchFamily="18" charset="0"/>
                <a:cs typeface="Times New Roman" pitchFamily="18" charset="0"/>
              </a:rPr>
              <a:t>образования, председатель      рабочей  </a:t>
            </a:r>
          </a:p>
          <a:p>
            <a:pPr algn="ctr">
              <a:buFont typeface="Wingdings 3" pitchFamily="18" charset="2"/>
              <a:buNone/>
            </a:pPr>
            <a:r>
              <a:rPr lang="ru-RU" altLang="ru-RU" sz="2000" dirty="0">
                <a:solidFill>
                  <a:srgbClr val="BA06A0"/>
                </a:solidFill>
                <a:latin typeface="Georgia" panose="02040502050405020303" pitchFamily="18" charset="0"/>
                <a:cs typeface="Times New Roman" pitchFamily="18" charset="0"/>
              </a:rPr>
              <a:t>группы  </a:t>
            </a:r>
            <a:r>
              <a:rPr lang="ru-RU" altLang="ru-RU" sz="2000" dirty="0" smtClean="0">
                <a:solidFill>
                  <a:srgbClr val="BA06A0"/>
                </a:solidFill>
                <a:latin typeface="Georgia" panose="02040502050405020303" pitchFamily="18" charset="0"/>
                <a:cs typeface="Times New Roman" pitchFamily="18" charset="0"/>
              </a:rPr>
              <a:t>разработчиков ФГОС  ДО</a:t>
            </a:r>
            <a:endParaRPr lang="ru-RU" altLang="ru-RU" sz="2000" dirty="0">
              <a:solidFill>
                <a:srgbClr val="BA06A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turgenevo.ucoz.ru/2015-2016/custom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51" y="627352"/>
            <a:ext cx="7200800" cy="26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mycdn.me/image?t=3&amp;bid=838079916195&amp;id=838079916195&amp;plc=WEB&amp;tkn=*1c0geYHMecgCSnzTPtz_JNJLX2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17032"/>
            <a:ext cx="4082598" cy="2721732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7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о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080"/>
      </a:accent1>
      <a:accent2>
        <a:srgbClr val="990000"/>
      </a:accent2>
      <a:accent3>
        <a:srgbClr val="FFFF00"/>
      </a:accent3>
      <a:accent4>
        <a:srgbClr val="006600"/>
      </a:accent4>
      <a:accent5>
        <a:srgbClr val="0000FF"/>
      </a:accent5>
      <a:accent6>
        <a:srgbClr val="FF0000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827</Words>
  <Application>Microsoft Office PowerPoint</Application>
  <PresentationFormat>Экран (4:3)</PresentationFormat>
  <Paragraphs>140</Paragraphs>
  <Slides>38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готовности МДОУ  к Введению ФГОС ДО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28</cp:revision>
  <dcterms:created xsi:type="dcterms:W3CDTF">2014-11-22T17:16:34Z</dcterms:created>
  <dcterms:modified xsi:type="dcterms:W3CDTF">2016-09-26T13:42:54Z</dcterms:modified>
</cp:coreProperties>
</file>