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5" r:id="rId3"/>
    <p:sldId id="284" r:id="rId4"/>
    <p:sldId id="270" r:id="rId5"/>
    <p:sldId id="287" r:id="rId6"/>
    <p:sldId id="288" r:id="rId7"/>
    <p:sldId id="319" r:id="rId8"/>
    <p:sldId id="318" r:id="rId9"/>
    <p:sldId id="289" r:id="rId10"/>
    <p:sldId id="291" r:id="rId11"/>
    <p:sldId id="311" r:id="rId12"/>
    <p:sldId id="293" r:id="rId13"/>
    <p:sldId id="321" r:id="rId14"/>
    <p:sldId id="320" r:id="rId15"/>
    <p:sldId id="313" r:id="rId16"/>
    <p:sldId id="328" r:id="rId17"/>
    <p:sldId id="317" r:id="rId18"/>
    <p:sldId id="324" r:id="rId19"/>
    <p:sldId id="294" r:id="rId20"/>
    <p:sldId id="325" r:id="rId21"/>
    <p:sldId id="286" r:id="rId22"/>
    <p:sldId id="263" r:id="rId23"/>
    <p:sldId id="266" r:id="rId24"/>
    <p:sldId id="259" r:id="rId25"/>
    <p:sldId id="273" r:id="rId26"/>
    <p:sldId id="272" r:id="rId27"/>
    <p:sldId id="274" r:id="rId28"/>
    <p:sldId id="276" r:id="rId29"/>
    <p:sldId id="275" r:id="rId30"/>
    <p:sldId id="277" r:id="rId31"/>
    <p:sldId id="279" r:id="rId32"/>
    <p:sldId id="278" r:id="rId33"/>
    <p:sldId id="281" r:id="rId34"/>
    <p:sldId id="323" r:id="rId35"/>
    <p:sldId id="280" r:id="rId36"/>
    <p:sldId id="28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654" autoAdjust="0"/>
  </p:normalViewPr>
  <p:slideViewPr>
    <p:cSldViewPr>
      <p:cViewPr varScale="1">
        <p:scale>
          <a:sx n="91" d="100"/>
          <a:sy n="91" d="100"/>
        </p:scale>
        <p:origin x="-3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Хозяин\Desktop\шаблоны\hello_html_515316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42916"/>
            <a:ext cx="9144000" cy="69009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1571612"/>
            <a:ext cx="6929486" cy="60939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Снежные</a:t>
            </a:r>
          </a:p>
          <a:p>
            <a:pPr algn="ctr"/>
            <a:r>
              <a:rPr lang="ru-RU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загадки… </a:t>
            </a:r>
          </a:p>
          <a:p>
            <a:pPr algn="ctr"/>
            <a:r>
              <a:rPr lang="ru-RU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</a:t>
            </a:r>
          </a:p>
          <a:p>
            <a:pPr algn="ctr"/>
            <a:endParaRPr lang="ru-RU" sz="7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3438" y="4929198"/>
            <a:ext cx="385765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Воспитатель: </a:t>
            </a:r>
          </a:p>
          <a:p>
            <a:pPr algn="ctr"/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Mongolian Baiti" pitchFamily="66" charset="0"/>
              </a:rPr>
              <a:t>румянцева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Mongolian Baiti" pitchFamily="66" charset="0"/>
              </a:rPr>
              <a:t> 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Mongolian Baiti" pitchFamily="66" charset="0"/>
              </a:rPr>
              <a:t>а.н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Mongolian Baiti" pitchFamily="66" charset="0"/>
              </a:rPr>
              <a:t>.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  <a:cs typeface="Mongolian Baiti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Хозяин\Desktop\img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437" y="0"/>
            <a:ext cx="9151437" cy="68635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612844"/>
            <a:ext cx="8072494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Исследование «Почему хрустит снег?»</a:t>
            </a:r>
          </a:p>
          <a:p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Исследовательский вопрос</a:t>
            </a:r>
            <a:r>
              <a:rPr lang="ru-RU" alt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«Почему хрустит снег?»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Снег может звучать.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Проблема: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Когда снег издает звуки?</a:t>
            </a:r>
          </a:p>
          <a:p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Ребята, что это за звук?</a:t>
            </a:r>
          </a:p>
          <a:p>
            <a:pPr>
              <a:buFontTx/>
              <a:buChar char="-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 вы когда-нибудь слышали как хрустит снег? </a:t>
            </a:r>
          </a:p>
          <a:p>
            <a:pPr>
              <a:buFontTx/>
              <a:buChar char="-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как вы думаете, почему снег хрустит под ногами? </a:t>
            </a:r>
          </a:p>
          <a:p>
            <a:endParaRPr lang="ru-RU" sz="24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Снег состоит из снежинок. Хотя эти кристаллики очень маленькие, когда они ломаются, слышен треск. Конечно, когда ломается одна снежинка звук услышать невозможно, но когда вы в морозный день идёте по заснеженной улице, под вашими ногами ломаются сотни тысяч снежинок.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Тогда вы и замечаете, что снег скрипит. </a:t>
            </a:r>
          </a:p>
        </p:txBody>
      </p:sp>
      <p:pic>
        <p:nvPicPr>
          <p:cNvPr id="5" name="Picture 3" descr="C:\Users\Хозяин\Desktop\фото новое\107_PANA\P1070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108589"/>
            <a:ext cx="2246922" cy="2463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Хозяин\Desktop\img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5578"/>
            <a:ext cx="9151437" cy="68635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612844"/>
            <a:ext cx="80724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Исследовательский вопрос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ожно ли повторить хруст снега?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Гипотеза: соль может «хрустеть», как снег.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Проблема: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повторить хруст снега в группе?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Предложить детям любым способом  повторить хруст снега (дети могут исследовать: песок, соль, глину, семечки, зерно и т.д. и предметы из разного материала для надавливания)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-Ребята, что вы слышите?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4929198"/>
            <a:ext cx="8001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Результат.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Слышен скрипящий или хрустящий звук (ломаются кристаллики соли). Такой же звук слышен, когда мы идём по снегу в морозный день. </a:t>
            </a:r>
          </a:p>
          <a:p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Хозяин\Desktop\img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437" y="0"/>
            <a:ext cx="9151437" cy="68635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2910" y="642918"/>
            <a:ext cx="7786742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Исследовательский вопрос</a:t>
            </a:r>
            <a:r>
              <a:rPr lang="ru-RU" alt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«Полезно ловить снежинки и их есть?» </a:t>
            </a:r>
            <a:endParaRPr lang="ru-RU" alt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Гипотеза: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«Я предполагаю, что снег чистый и можно его есть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без вреда для здоровья».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Проблема: Как узнать можно ли есть снежинки, если снег белый и чистый.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этого несложного эксперимента доказать,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каким, на самом деле, является снег, и содержит ли в себе грязь, не смотря на кажущуюся чистоту и белизну.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Снег представляет собой форму атмосферных осадков,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составляющих кристалликов льда.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образуется, когда микроскопические капли воды в облаках притягиваются к частицам пыли и замерзают.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(Так вот почему снег уже сверху падает грязным?)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571480"/>
            <a:ext cx="79296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Исследование «О чём молчит снег?»</a:t>
            </a:r>
          </a:p>
          <a:p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Хозяин\Desktop\img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437" y="0"/>
            <a:ext cx="9151437" cy="68635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2910" y="642918"/>
            <a:ext cx="7786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571480"/>
            <a:ext cx="79296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Исследование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«Снежинка, ты где?»</a:t>
            </a:r>
          </a:p>
          <a:p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Хозяин\Desktop\Новая папка (8)\P1070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3" y="1178703"/>
            <a:ext cx="6810423" cy="51078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Хозяин\Desktop\img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437" y="0"/>
            <a:ext cx="9151437" cy="68635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2910" y="642918"/>
            <a:ext cx="7786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Users\Хозяин\Desktop\Новая папка (8)\P1070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00240"/>
            <a:ext cx="4381531" cy="3286148"/>
          </a:xfrm>
          <a:prstGeom prst="rect">
            <a:avLst/>
          </a:prstGeom>
          <a:noFill/>
        </p:spPr>
      </p:pic>
      <p:pic>
        <p:nvPicPr>
          <p:cNvPr id="8" name="Picture 3" descr="C:\Users\Хозяин\Desktop\Новая папка (8)\P1070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785794"/>
            <a:ext cx="3571900" cy="2678926"/>
          </a:xfrm>
          <a:prstGeom prst="rect">
            <a:avLst/>
          </a:prstGeom>
          <a:noFill/>
        </p:spPr>
      </p:pic>
      <p:pic>
        <p:nvPicPr>
          <p:cNvPr id="9" name="Picture 6" descr="C:\Users\Хозяин\Desktop\Новая папка (8)\P10704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71876"/>
            <a:ext cx="3738556" cy="2803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Хозяин\Desktop\шаблоны\2c044addcab0.jpg"/>
          <p:cNvPicPr>
            <a:picLocks noChangeAspect="1" noChangeArrowheads="1"/>
          </p:cNvPicPr>
          <p:nvPr/>
        </p:nvPicPr>
        <p:blipFill>
          <a:blip r:embed="rId2"/>
          <a:srcRect b="5376"/>
          <a:stretch>
            <a:fillRect/>
          </a:stretch>
        </p:blipFill>
        <p:spPr bwMode="auto">
          <a:xfrm>
            <a:off x="0" y="1"/>
            <a:ext cx="9123802" cy="6857999"/>
          </a:xfrm>
          <a:prstGeom prst="rect">
            <a:avLst/>
          </a:prstGeom>
          <a:noFill/>
        </p:spPr>
      </p:pic>
      <p:pic>
        <p:nvPicPr>
          <p:cNvPr id="2" name="Picture 2" descr="C:\Users\Хозяин\Desktop\фото новое\107_PANA\P1070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00042"/>
            <a:ext cx="5334036" cy="4000528"/>
          </a:xfrm>
          <a:prstGeom prst="rect">
            <a:avLst/>
          </a:prstGeom>
          <a:noFill/>
        </p:spPr>
      </p:pic>
      <p:pic>
        <p:nvPicPr>
          <p:cNvPr id="1026" name="Picture 2" descr="F:\DCIM\107_PANA\P1070058.JPG"/>
          <p:cNvPicPr>
            <a:picLocks noChangeAspect="1" noChangeArrowheads="1"/>
          </p:cNvPicPr>
          <p:nvPr/>
        </p:nvPicPr>
        <p:blipFill>
          <a:blip r:embed="rId4" cstate="print"/>
          <a:srcRect l="29546"/>
          <a:stretch>
            <a:fillRect/>
          </a:stretch>
        </p:blipFill>
        <p:spPr bwMode="auto">
          <a:xfrm>
            <a:off x="4286248" y="2258336"/>
            <a:ext cx="3857620" cy="41065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Хозяин\Desktop\img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437" y="0"/>
            <a:ext cx="9151437" cy="68635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428605"/>
            <a:ext cx="8143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Исследование « О чём молчит снег?»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(исследование загрязнения снежного покрова)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214422"/>
            <a:ext cx="84296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1.Взяли  снег  из разных участков города Данилова.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Исследование снега визуально: на первый взгляд снег чистый, без видимых следов загрязнения.</a:t>
            </a:r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2.Когда весь снег, наконец-то, превратился в воду.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 специальных приборов видно, что в разных стаканах вода была разная: чистая и имеющая желтоватый оттенок.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Мы стали её фильтровать. Сделали фильтры из ватных дисков и профильтровали снеговую воду в чистые стаканы.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4143380"/>
            <a:ext cx="82153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4.Сравнили фильтрованную и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нефильтрованную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воду. </a:t>
            </a:r>
          </a:p>
          <a:p>
            <a:pPr lvl="0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Вода, получившаяся из снега, выглядит далеко не чистой. 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5.Фильтры высушили и увидели массу крупных примесей, в виде камней, земли и песка.</a:t>
            </a:r>
            <a:endParaRPr lang="ru-RU" sz="2400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В городе проходит автомобильная дорога, поэтому на снег оседают пыль и грязь.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Хозяин\Desktop\шаблоны\2c044addcab0.jpg"/>
          <p:cNvPicPr>
            <a:picLocks noChangeAspect="1" noChangeArrowheads="1"/>
          </p:cNvPicPr>
          <p:nvPr/>
        </p:nvPicPr>
        <p:blipFill>
          <a:blip r:embed="rId2"/>
          <a:srcRect b="5376"/>
          <a:stretch>
            <a:fillRect/>
          </a:stretch>
        </p:blipFill>
        <p:spPr bwMode="auto">
          <a:xfrm>
            <a:off x="0" y="1"/>
            <a:ext cx="9123802" cy="6857999"/>
          </a:xfrm>
          <a:prstGeom prst="rect">
            <a:avLst/>
          </a:prstGeom>
          <a:noFill/>
        </p:spPr>
      </p:pic>
      <p:pic>
        <p:nvPicPr>
          <p:cNvPr id="4098" name="Picture 2" descr="C:\Users\Хозяин\Desktop\Новая папка (8)\P1070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2857488" cy="2143116"/>
          </a:xfrm>
          <a:prstGeom prst="rect">
            <a:avLst/>
          </a:prstGeom>
          <a:noFill/>
        </p:spPr>
      </p:pic>
      <p:pic>
        <p:nvPicPr>
          <p:cNvPr id="4099" name="Picture 3" descr="C:\Users\Хозяин\Desktop\Новая папка (8)\P1070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857760"/>
            <a:ext cx="2309797" cy="173234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21289017">
            <a:off x="1244578" y="2929388"/>
            <a:ext cx="64805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результате познавательно-исследовательской деятельности дети сделали вывод, что снег кушать нельзя, так как он грязный и холодный и можно принести вред своему здоровью.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Снег – не еда, не ешьте его никогда!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озяин\Desktop\шаблоны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" y="0"/>
            <a:ext cx="914406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14481" y="1785926"/>
            <a:ext cx="5429287" cy="3293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Зимняя сказка на нашем участке!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    Румянцева А.Н.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озяин\Desktop\шаблоны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" y="0"/>
            <a:ext cx="9144064" cy="6858000"/>
          </a:xfrm>
          <a:prstGeom prst="rect">
            <a:avLst/>
          </a:prstGeom>
          <a:noFill/>
        </p:spPr>
      </p:pic>
      <p:pic>
        <p:nvPicPr>
          <p:cNvPr id="3" name="Picture 3" descr="C:\Users\Хозяин\Desktop\Проекты\Проект «Поклонимся великим тем годам!»\Фотогалерея по проекту\фото-галерея\P10407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51433">
            <a:off x="2673353" y="1700406"/>
            <a:ext cx="4572032" cy="3429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Хозяин\Desktop\шаблоны\hello_html_515316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0916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714348" y="1500174"/>
            <a:ext cx="7929618" cy="429102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	    </a:t>
            </a:r>
            <a:r>
              <a:rPr lang="ru-RU" sz="9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соответствии со ФГОС ДО</a:t>
            </a:r>
          </a:p>
          <a:p>
            <a:r>
              <a:rPr lang="ru-RU" sz="9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одним из направлений реализации образовательной </a:t>
            </a:r>
          </a:p>
          <a:p>
            <a:r>
              <a:rPr lang="ru-RU" sz="9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области «Познавательное развитие» является </a:t>
            </a:r>
            <a:r>
              <a:rPr lang="ru-RU" sz="9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познавательно-исследовательск</a:t>
            </a:r>
            <a:r>
              <a:rPr lang="ru-RU" sz="9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sz="9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деятельность.</a:t>
            </a:r>
            <a:endParaRPr lang="ru-RU" sz="96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1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процессе исследования</a:t>
            </a:r>
            <a:r>
              <a:rPr lang="en-US" sz="1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kumimoji="0" lang="ru-RU" sz="1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учатся наблюдать, рассуждать, планировать свою работу, прогнозировать результат, экспериментировать,  сравнивать, анализировать, делать выводы и обобщения.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Я</a:t>
            </a:r>
            <a:r>
              <a:rPr kumimoji="0" lang="ru-RU" sz="1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решила показать детям,</a:t>
            </a:r>
            <a:r>
              <a:rPr kumimoji="0" lang="ru-RU" sz="11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kumimoji="0" lang="ru-RU" sz="11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 чём молчит снег</a:t>
            </a:r>
            <a:r>
              <a:rPr lang="ru-RU" sz="11200" baseline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kumimoji="0" lang="ru-RU" sz="11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571480"/>
            <a:ext cx="468101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Актуальность: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озяин\Desktop\шаблоны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" y="0"/>
            <a:ext cx="9144064" cy="6858000"/>
          </a:xfrm>
          <a:prstGeom prst="rect">
            <a:avLst/>
          </a:prstGeom>
          <a:noFill/>
        </p:spPr>
      </p:pic>
      <p:pic>
        <p:nvPicPr>
          <p:cNvPr id="4" name="Picture 4" descr="C:\Users\Хозяин\Desktop\Проекты\Проект «Поклонимся великим тем годам!»\Фотогалерея по проекту\фото-галерея\P1040798.JPG"/>
          <p:cNvPicPr>
            <a:picLocks noChangeAspect="1" noChangeArrowheads="1"/>
          </p:cNvPicPr>
          <p:nvPr/>
        </p:nvPicPr>
        <p:blipFill>
          <a:blip r:embed="rId3" cstate="print"/>
          <a:srcRect l="14815" t="9877" r="14814"/>
          <a:stretch>
            <a:fillRect/>
          </a:stretch>
        </p:blipFill>
        <p:spPr bwMode="auto">
          <a:xfrm rot="820855">
            <a:off x="3022890" y="1756990"/>
            <a:ext cx="3819996" cy="36691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Хозяин\Desktop\img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437" y="0"/>
            <a:ext cx="9151437" cy="6863578"/>
          </a:xfrm>
          <a:prstGeom prst="rect">
            <a:avLst/>
          </a:prstGeom>
          <a:noFill/>
        </p:spPr>
      </p:pic>
      <p:pic>
        <p:nvPicPr>
          <p:cNvPr id="4" name="Picture 21" descr="C:\Users\Хозяин\Desktop\фотографии\фото д.сад\снежные постройки\P1040755.JPG"/>
          <p:cNvPicPr>
            <a:picLocks noChangeAspect="1" noChangeArrowheads="1"/>
          </p:cNvPicPr>
          <p:nvPr/>
        </p:nvPicPr>
        <p:blipFill>
          <a:blip r:embed="rId3" cstate="print"/>
          <a:srcRect r="19429"/>
          <a:stretch>
            <a:fillRect/>
          </a:stretch>
        </p:blipFill>
        <p:spPr bwMode="auto">
          <a:xfrm>
            <a:off x="1500166" y="714356"/>
            <a:ext cx="6017509" cy="5601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Хозяин\Desktop\img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0" descr="C:\Users\Хозяин\Desktop\фотографии\фото д.сад\снежные постройки\P1040754.JPG"/>
          <p:cNvPicPr>
            <a:picLocks noChangeAspect="1" noChangeArrowheads="1"/>
          </p:cNvPicPr>
          <p:nvPr/>
        </p:nvPicPr>
        <p:blipFill>
          <a:blip r:embed="rId3" cstate="print"/>
          <a:srcRect l="6155" r="10607"/>
          <a:stretch>
            <a:fillRect/>
          </a:stretch>
        </p:blipFill>
        <p:spPr bwMode="auto">
          <a:xfrm rot="4677501">
            <a:off x="401544" y="1351108"/>
            <a:ext cx="4910461" cy="4424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4" descr="C:\Users\Хозяин\Desktop\фотографии\фото д.сад\снежные постройки\P1040745.JPG"/>
          <p:cNvPicPr>
            <a:picLocks noChangeAspect="1" noChangeArrowheads="1"/>
          </p:cNvPicPr>
          <p:nvPr/>
        </p:nvPicPr>
        <p:blipFill>
          <a:blip r:embed="rId4" cstate="print"/>
          <a:srcRect l="11856" t="8615" r="34287"/>
          <a:stretch>
            <a:fillRect/>
          </a:stretch>
        </p:blipFill>
        <p:spPr bwMode="auto">
          <a:xfrm rot="5863900">
            <a:off x="4499471" y="177874"/>
            <a:ext cx="3245065" cy="4129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Хозяин\Desktop\img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15" descr="C:\Users\Хозяин\Desktop\фотографии\фото д.сад\снежные постройки\P1040747.JPG"/>
          <p:cNvPicPr>
            <a:picLocks noChangeAspect="1" noChangeArrowheads="1"/>
          </p:cNvPicPr>
          <p:nvPr/>
        </p:nvPicPr>
        <p:blipFill>
          <a:blip r:embed="rId3" cstate="print"/>
          <a:srcRect t="20155"/>
          <a:stretch>
            <a:fillRect/>
          </a:stretch>
        </p:blipFill>
        <p:spPr bwMode="auto">
          <a:xfrm>
            <a:off x="642910" y="1285860"/>
            <a:ext cx="8001056" cy="4791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Хозяин\Desktop\шаблоны\hello_html_515316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0916"/>
          </a:xfrm>
          <a:prstGeom prst="rect">
            <a:avLst/>
          </a:prstGeom>
          <a:noFill/>
        </p:spPr>
      </p:pic>
      <p:pic>
        <p:nvPicPr>
          <p:cNvPr id="6" name="Picture 13" descr="C:\Users\Хозяин\Desktop\фотографии\фото д.сад\снежные постройки\P1040744.JPG"/>
          <p:cNvPicPr>
            <a:picLocks noChangeAspect="1" noChangeArrowheads="1"/>
          </p:cNvPicPr>
          <p:nvPr/>
        </p:nvPicPr>
        <p:blipFill>
          <a:blip r:embed="rId3" cstate="print"/>
          <a:srcRect l="18514" t="5034" r="21587" b="7841"/>
          <a:stretch>
            <a:fillRect/>
          </a:stretch>
        </p:blipFill>
        <p:spPr bwMode="auto">
          <a:xfrm>
            <a:off x="714348" y="896198"/>
            <a:ext cx="4857784" cy="5299401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12" descr="C:\Users\Хозяин\Desktop\фотографии\фото д.сад\снежные постройки\P1040742.JPG"/>
          <p:cNvPicPr>
            <a:picLocks noChangeAspect="1" noChangeArrowheads="1"/>
          </p:cNvPicPr>
          <p:nvPr/>
        </p:nvPicPr>
        <p:blipFill>
          <a:blip r:embed="rId4" cstate="print"/>
          <a:srcRect l="6665" t="10664" r="12025"/>
          <a:stretch>
            <a:fillRect/>
          </a:stretch>
        </p:blipFill>
        <p:spPr bwMode="auto">
          <a:xfrm>
            <a:off x="5000628" y="2143116"/>
            <a:ext cx="3554406" cy="2928958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Хозяин\Desktop\шаблоны\hello_html_515316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42916"/>
            <a:ext cx="9144000" cy="6900916"/>
          </a:xfrm>
          <a:prstGeom prst="rect">
            <a:avLst/>
          </a:prstGeom>
          <a:noFill/>
        </p:spPr>
      </p:pic>
      <p:pic>
        <p:nvPicPr>
          <p:cNvPr id="5" name="Picture 17" descr="C:\Users\Хозяин\Desktop\фотографии\фото д.сад\снежные постройки\P1040751.JPG"/>
          <p:cNvPicPr>
            <a:picLocks noChangeAspect="1" noChangeArrowheads="1"/>
          </p:cNvPicPr>
          <p:nvPr/>
        </p:nvPicPr>
        <p:blipFill>
          <a:blip r:embed="rId3" cstate="print"/>
          <a:srcRect t="11573" b="24481"/>
          <a:stretch>
            <a:fillRect/>
          </a:stretch>
        </p:blipFill>
        <p:spPr bwMode="auto">
          <a:xfrm>
            <a:off x="785786" y="1428736"/>
            <a:ext cx="8788329" cy="4214842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Хозяин\Desktop\шаблоны\hello_html_515316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42916"/>
            <a:ext cx="9144000" cy="6900916"/>
          </a:xfrm>
          <a:prstGeom prst="rect">
            <a:avLst/>
          </a:prstGeom>
          <a:noFill/>
        </p:spPr>
      </p:pic>
      <p:pic>
        <p:nvPicPr>
          <p:cNvPr id="5" name="Picture 10" descr="C:\Users\Хозяин\Desktop\фотографии\фото д.сад\снежные постройки\P1040739.JPG"/>
          <p:cNvPicPr>
            <a:picLocks noChangeAspect="1" noChangeArrowheads="1"/>
          </p:cNvPicPr>
          <p:nvPr/>
        </p:nvPicPr>
        <p:blipFill>
          <a:blip r:embed="rId3" cstate="print"/>
          <a:srcRect l="19588" t="1759" r="11907"/>
          <a:stretch>
            <a:fillRect/>
          </a:stretch>
        </p:blipFill>
        <p:spPr bwMode="auto">
          <a:xfrm>
            <a:off x="1785918" y="571480"/>
            <a:ext cx="5286412" cy="5685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Хозяин\Desktop\шаблоны\hello_html_515316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42916"/>
            <a:ext cx="9144000" cy="6900916"/>
          </a:xfrm>
          <a:prstGeom prst="rect">
            <a:avLst/>
          </a:prstGeom>
          <a:noFill/>
        </p:spPr>
      </p:pic>
      <p:pic>
        <p:nvPicPr>
          <p:cNvPr id="6" name="Picture 9" descr="C:\Users\Хозяин\Desktop\группа\P1060609.JPG"/>
          <p:cNvPicPr>
            <a:picLocks noChangeAspect="1" noChangeArrowheads="1"/>
          </p:cNvPicPr>
          <p:nvPr/>
        </p:nvPicPr>
        <p:blipFill>
          <a:blip r:embed="rId3" cstate="print"/>
          <a:srcRect t="24814"/>
          <a:stretch>
            <a:fillRect/>
          </a:stretch>
        </p:blipFill>
        <p:spPr bwMode="auto">
          <a:xfrm>
            <a:off x="642910" y="1285860"/>
            <a:ext cx="7810215" cy="4404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Хозяин\Desktop\шаблоны\hello_html_515316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42916"/>
            <a:ext cx="9144000" cy="6900916"/>
          </a:xfrm>
          <a:prstGeom prst="rect">
            <a:avLst/>
          </a:prstGeom>
          <a:noFill/>
        </p:spPr>
      </p:pic>
      <p:pic>
        <p:nvPicPr>
          <p:cNvPr id="5" name="Picture 7" descr="C:\Users\Хозяин\Desktop\группа\P10605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696496"/>
            <a:ext cx="7192967" cy="5394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Хозяин\Desktop\шаблоны\hello_html_515316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42916"/>
            <a:ext cx="9144000" cy="6900916"/>
          </a:xfrm>
          <a:prstGeom prst="rect">
            <a:avLst/>
          </a:prstGeom>
          <a:noFill/>
        </p:spPr>
      </p:pic>
      <p:pic>
        <p:nvPicPr>
          <p:cNvPr id="5" name="Picture 6" descr="C:\Users\Хозяин\Desktop\группа\P1060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732216"/>
            <a:ext cx="7143800" cy="53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Хозяин\Desktop\шаблоны\hello_html_515316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09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85786" y="928670"/>
            <a:ext cx="750098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условий для развития познавательной активности детей в процессе 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исследовательской деятельности со снегом    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                                      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Задачи: </a:t>
            </a:r>
            <a:endParaRPr lang="ru-RU" sz="2400" b="1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 детей со свойствами  снега;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познавательную активность;</a:t>
            </a:r>
          </a:p>
          <a:p>
            <a:pPr algn="ctr"/>
            <a:endParaRPr lang="ru-RU" sz="2400" b="1" cap="none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2976" y="4929198"/>
            <a:ext cx="7215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активизировать и расширить словарный запас детей (прозрачный, бесцветный, хрупкий, рыхлый)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1538" y="3643314"/>
            <a:ext cx="7000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продолжать формировать знание дошкольников о зимнем времени года; формировать начальное представление об исследовании снега;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Хозяин\Desktop\шаблоны\hello_html_515316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42916"/>
            <a:ext cx="9144000" cy="6900916"/>
          </a:xfrm>
          <a:prstGeom prst="rect">
            <a:avLst/>
          </a:prstGeom>
          <a:noFill/>
        </p:spPr>
      </p:pic>
      <p:pic>
        <p:nvPicPr>
          <p:cNvPr id="5" name="Picture 5" descr="C:\Users\Хозяин\Desktop\группа\P1060590.JPG"/>
          <p:cNvPicPr>
            <a:picLocks noChangeAspect="1" noChangeArrowheads="1"/>
          </p:cNvPicPr>
          <p:nvPr/>
        </p:nvPicPr>
        <p:blipFill>
          <a:blip r:embed="rId3" cstate="print"/>
          <a:srcRect l="4808"/>
          <a:stretch>
            <a:fillRect/>
          </a:stretch>
        </p:blipFill>
        <p:spPr bwMode="auto">
          <a:xfrm>
            <a:off x="1071538" y="571480"/>
            <a:ext cx="7072362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Хозяин\Desktop\шаблоны\hello_html_515316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42916"/>
            <a:ext cx="9144000" cy="6900916"/>
          </a:xfrm>
          <a:prstGeom prst="rect">
            <a:avLst/>
          </a:prstGeom>
          <a:noFill/>
        </p:spPr>
      </p:pic>
      <p:pic>
        <p:nvPicPr>
          <p:cNvPr id="5" name="Picture 4" descr="C:\Users\Хозяин\Desktop\группа\P1060587.JPG"/>
          <p:cNvPicPr>
            <a:picLocks noChangeAspect="1" noChangeArrowheads="1"/>
          </p:cNvPicPr>
          <p:nvPr/>
        </p:nvPicPr>
        <p:blipFill>
          <a:blip r:embed="rId3" cstate="print"/>
          <a:srcRect t="15014" r="5559" b="9917"/>
          <a:stretch>
            <a:fillRect/>
          </a:stretch>
        </p:blipFill>
        <p:spPr bwMode="auto">
          <a:xfrm>
            <a:off x="785786" y="1357298"/>
            <a:ext cx="7429552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Хозяин\Desktop\шаблоны\hello_html_515316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42916"/>
            <a:ext cx="9144000" cy="6900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Хозяин\Desktop\группа\P1060583.JPG"/>
          <p:cNvPicPr>
            <a:picLocks noChangeAspect="1" noChangeArrowheads="1"/>
          </p:cNvPicPr>
          <p:nvPr/>
        </p:nvPicPr>
        <p:blipFill>
          <a:blip r:embed="rId3" cstate="print"/>
          <a:srcRect l="4071" t="7238" b="40289"/>
          <a:stretch>
            <a:fillRect/>
          </a:stretch>
        </p:blipFill>
        <p:spPr bwMode="auto">
          <a:xfrm>
            <a:off x="857224" y="3214686"/>
            <a:ext cx="7139411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Хозяин\Desktop\группа\P1060585.JPG"/>
          <p:cNvPicPr>
            <a:picLocks noChangeAspect="1" noChangeArrowheads="1"/>
          </p:cNvPicPr>
          <p:nvPr/>
        </p:nvPicPr>
        <p:blipFill>
          <a:blip r:embed="rId4" cstate="print"/>
          <a:srcRect t="22308" b="7246"/>
          <a:stretch>
            <a:fillRect/>
          </a:stretch>
        </p:blipFill>
        <p:spPr bwMode="auto">
          <a:xfrm>
            <a:off x="2143108" y="571480"/>
            <a:ext cx="4461954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Хозяин\Desktop\шаблоны\hello_html_515316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42916"/>
            <a:ext cx="9144000" cy="6900916"/>
          </a:xfrm>
          <a:prstGeom prst="rect">
            <a:avLst/>
          </a:prstGeom>
          <a:noFill/>
        </p:spPr>
      </p:pic>
      <p:pic>
        <p:nvPicPr>
          <p:cNvPr id="5" name="Picture 18" descr="C:\Users\Хозяин\Desktop\фотографии\фото д.сад\снежные постройки\P1040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857232"/>
            <a:ext cx="6858048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озяин\Desktop\шаблоны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" y="0"/>
            <a:ext cx="9144064" cy="6858000"/>
          </a:xfrm>
          <a:prstGeom prst="rect">
            <a:avLst/>
          </a:prstGeom>
          <a:noFill/>
        </p:spPr>
      </p:pic>
      <p:pic>
        <p:nvPicPr>
          <p:cNvPr id="3" name="Picture 2" descr="C:\Users\Хозяин\Desktop\Проекты\Проект «Поклонимся великим тем годам!»\Фотогалерея по проекту\фото-галерея\P10407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0383"/>
          <a:stretch>
            <a:fillRect/>
          </a:stretch>
        </p:blipFill>
        <p:spPr bwMode="auto">
          <a:xfrm rot="482779">
            <a:off x="2498001" y="1835829"/>
            <a:ext cx="5033941" cy="33834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Хозяин\Desktop\шаблоны\hello_html_515316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42916"/>
            <a:ext cx="9144000" cy="6900916"/>
          </a:xfrm>
          <a:prstGeom prst="rect">
            <a:avLst/>
          </a:prstGeom>
          <a:noFill/>
        </p:spPr>
      </p:pic>
      <p:pic>
        <p:nvPicPr>
          <p:cNvPr id="5" name="Picture 2" descr="C:\Users\Хозяин\Desktop\фотографии\фото д.сад\снежные постройки\P1040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714356"/>
            <a:ext cx="7143800" cy="5357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Хозяин\Desktop\шаблоны\hello_html_515316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09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14481" y="1928802"/>
            <a:ext cx="578647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Творческих </a:t>
            </a:r>
          </a:p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идей!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Хозяин\Desktop\img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437" y="0"/>
            <a:ext cx="9151437" cy="686357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1071546"/>
            <a:ext cx="62150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к нам и пришла зима </a:t>
            </a:r>
          </a:p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деревьях бахрома. </a:t>
            </a:r>
          </a:p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 окна не виден двор. </a:t>
            </a:r>
          </a:p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стекло покрыл узор.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Хозяин\Desktop\Новая папка (4)\P1060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429000"/>
            <a:ext cx="3857620" cy="2893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Хозяин\Desktop\img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437" cy="686357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85786" y="500042"/>
            <a:ext cx="73581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Исследование свойств снега</a:t>
            </a:r>
          </a:p>
          <a:p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1142984"/>
            <a:ext cx="8001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Возьмите в одну ладошку немного снега.                                           Что вы чувствуете? Что у вас осталось на ладошке?                                  Какой можно сделать вывод?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снег холодный, состоит из воды.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Какого цвета снег?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Снег- белого цвета.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3429000"/>
            <a:ext cx="80724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400" b="1" i="1" dirty="0" smtClean="0">
              <a:solidFill>
                <a:srgbClr val="FF0000"/>
              </a:solidFill>
            </a:endParaRPr>
          </a:p>
          <a:p>
            <a:r>
              <a:rPr lang="ru-RU" altLang="ru-RU" b="1" i="1" dirty="0" smtClean="0"/>
              <a:t> </a:t>
            </a:r>
            <a:endParaRPr lang="ru-RU" dirty="0"/>
          </a:p>
        </p:txBody>
      </p:sp>
      <p:pic>
        <p:nvPicPr>
          <p:cNvPr id="10" name="Picture 3" descr="C:\Users\Хозяин\Desktop\Новая папка (8)\P1070385.JPG"/>
          <p:cNvPicPr>
            <a:picLocks noChangeAspect="1" noChangeArrowheads="1"/>
          </p:cNvPicPr>
          <p:nvPr/>
        </p:nvPicPr>
        <p:blipFill>
          <a:blip r:embed="rId3" cstate="print"/>
          <a:srcRect l="22500"/>
          <a:stretch>
            <a:fillRect/>
          </a:stretch>
        </p:blipFill>
        <p:spPr bwMode="auto">
          <a:xfrm>
            <a:off x="4643438" y="2786058"/>
            <a:ext cx="3590944" cy="3475115"/>
          </a:xfrm>
          <a:prstGeom prst="rect">
            <a:avLst/>
          </a:prstGeom>
          <a:noFill/>
        </p:spPr>
      </p:pic>
      <p:pic>
        <p:nvPicPr>
          <p:cNvPr id="11" name="Picture 3" descr="C:\Users\Хозяин\Desktop\Новая папка (8)\P10703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571876"/>
            <a:ext cx="3643337" cy="2732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Хозяин\Desktop\img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437" y="0"/>
            <a:ext cx="9151437" cy="68635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642918"/>
            <a:ext cx="77867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Возьмите камень  (или любой предмет…) и положите его под снег. 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сможем увидеть какого цвета камень?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Значит снег какой? (Непрозрачный).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Снег- непрозрачный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4286256"/>
            <a:ext cx="3500462" cy="2379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Возьмите палочки. Попробуйте разрыхлить снег. Получается? Какой снег? (Дети: Снег рыхлый).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Снег- рыхлый.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Хозяин\Desktop\Новая папка (8)\P1070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857364"/>
            <a:ext cx="2976582" cy="2232437"/>
          </a:xfrm>
          <a:prstGeom prst="rect">
            <a:avLst/>
          </a:prstGeom>
          <a:noFill/>
        </p:spPr>
      </p:pic>
      <p:pic>
        <p:nvPicPr>
          <p:cNvPr id="3" name="Picture 2" descr="C:\Users\Хозяин\Desktop\Новая папка (8)\P10703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786058"/>
            <a:ext cx="4476749" cy="335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Хозяин\Desktop\шаблоны\2c044addcab0.jpg"/>
          <p:cNvPicPr>
            <a:picLocks noChangeAspect="1" noChangeArrowheads="1"/>
          </p:cNvPicPr>
          <p:nvPr/>
        </p:nvPicPr>
        <p:blipFill>
          <a:blip r:embed="rId2"/>
          <a:srcRect b="5376"/>
          <a:stretch>
            <a:fillRect/>
          </a:stretch>
        </p:blipFill>
        <p:spPr bwMode="auto">
          <a:xfrm>
            <a:off x="0" y="1"/>
            <a:ext cx="9123802" cy="6857999"/>
          </a:xfrm>
          <a:prstGeom prst="rect">
            <a:avLst/>
          </a:prstGeom>
          <a:noFill/>
        </p:spPr>
      </p:pic>
      <p:pic>
        <p:nvPicPr>
          <p:cNvPr id="5122" name="Picture 2" descr="C:\Users\Хозяин\Desktop\Новая папка (8)\P1070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4429124" cy="3321843"/>
          </a:xfrm>
          <a:prstGeom prst="rect">
            <a:avLst/>
          </a:prstGeom>
          <a:noFill/>
        </p:spPr>
      </p:pic>
      <p:pic>
        <p:nvPicPr>
          <p:cNvPr id="5123" name="Picture 3" descr="C:\Users\Хозяин\Desktop\Новая папка (8)\P1070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7152" y="428604"/>
            <a:ext cx="4476781" cy="3357586"/>
          </a:xfrm>
          <a:prstGeom prst="rect">
            <a:avLst/>
          </a:prstGeom>
          <a:noFill/>
        </p:spPr>
      </p:pic>
      <p:pic>
        <p:nvPicPr>
          <p:cNvPr id="5124" name="Picture 4" descr="C:\Users\Хозяин\Desktop\Новая папка (8)\P10704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071942"/>
            <a:ext cx="3286116" cy="2464587"/>
          </a:xfrm>
          <a:prstGeom prst="rect">
            <a:avLst/>
          </a:prstGeom>
          <a:noFill/>
        </p:spPr>
      </p:pic>
      <p:pic>
        <p:nvPicPr>
          <p:cNvPr id="5125" name="Picture 5" descr="C:\Users\Хозяин\Desktop\Новая папка (8)\P1070410.JPG"/>
          <p:cNvPicPr>
            <a:picLocks noChangeAspect="1" noChangeArrowheads="1"/>
          </p:cNvPicPr>
          <p:nvPr/>
        </p:nvPicPr>
        <p:blipFill>
          <a:blip r:embed="rId6" cstate="print"/>
          <a:srcRect l="23077"/>
          <a:stretch>
            <a:fillRect/>
          </a:stretch>
        </p:blipFill>
        <p:spPr bwMode="auto">
          <a:xfrm>
            <a:off x="3055291" y="4071942"/>
            <a:ext cx="2564434" cy="2500330"/>
          </a:xfrm>
          <a:prstGeom prst="rect">
            <a:avLst/>
          </a:prstGeom>
          <a:noFill/>
        </p:spPr>
      </p:pic>
      <p:pic>
        <p:nvPicPr>
          <p:cNvPr id="5126" name="Picture 6" descr="C:\Users\Хозяин\Desktop\Новая папка (8)\P10703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4089801"/>
            <a:ext cx="3286116" cy="2464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Хозяин\Desktop\шаблоны\2c044addcab0.jpg"/>
          <p:cNvPicPr>
            <a:picLocks noChangeAspect="1" noChangeArrowheads="1"/>
          </p:cNvPicPr>
          <p:nvPr/>
        </p:nvPicPr>
        <p:blipFill>
          <a:blip r:embed="rId2"/>
          <a:srcRect b="5376"/>
          <a:stretch>
            <a:fillRect/>
          </a:stretch>
        </p:blipFill>
        <p:spPr bwMode="auto">
          <a:xfrm>
            <a:off x="0" y="1"/>
            <a:ext cx="9123802" cy="6857999"/>
          </a:xfrm>
          <a:prstGeom prst="rect">
            <a:avLst/>
          </a:prstGeom>
          <a:noFill/>
        </p:spPr>
      </p:pic>
      <p:pic>
        <p:nvPicPr>
          <p:cNvPr id="6146" name="Picture 2" descr="C:\Users\Хозяин\Desktop\Новая папка (8)\P1070385.JPG"/>
          <p:cNvPicPr>
            <a:picLocks noChangeAspect="1" noChangeArrowheads="1"/>
          </p:cNvPicPr>
          <p:nvPr/>
        </p:nvPicPr>
        <p:blipFill>
          <a:blip r:embed="rId3" cstate="print"/>
          <a:srcRect l="25397"/>
          <a:stretch>
            <a:fillRect/>
          </a:stretch>
        </p:blipFill>
        <p:spPr bwMode="auto">
          <a:xfrm>
            <a:off x="428596" y="1785926"/>
            <a:ext cx="3357554" cy="3375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Хозяин\Desktop\Новая папка (8)\P10703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285728"/>
            <a:ext cx="4071997" cy="305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Users\Хозяин\Desktop\Новая папка (8)\P10703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464718"/>
            <a:ext cx="4143372" cy="3107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Хозяин\Desktop\img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437" y="0"/>
            <a:ext cx="9151437" cy="686357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5214950"/>
            <a:ext cx="785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Результат: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Снег белого цвета, непрозрачный, рыхлый,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под действием тепла превращается в воду.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Хозяин\Desktop\Новая папка (8)\P10703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785794"/>
            <a:ext cx="5857916" cy="4393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594</Words>
  <PresentationFormat>Экран (4:3)</PresentationFormat>
  <Paragraphs>98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Хозяин</dc:creator>
  <cp:lastModifiedBy>Хозяин</cp:lastModifiedBy>
  <cp:revision>72</cp:revision>
  <dcterms:created xsi:type="dcterms:W3CDTF">2017-01-04T13:38:09Z</dcterms:created>
  <dcterms:modified xsi:type="dcterms:W3CDTF">2017-04-08T13:51:48Z</dcterms:modified>
</cp:coreProperties>
</file>