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8"/>
  </p:handoutMasterIdLst>
  <p:sldIdLst>
    <p:sldId id="256" r:id="rId2"/>
    <p:sldId id="295" r:id="rId3"/>
    <p:sldId id="296" r:id="rId4"/>
    <p:sldId id="328" r:id="rId5"/>
    <p:sldId id="297" r:id="rId6"/>
    <p:sldId id="298" r:id="rId7"/>
    <p:sldId id="299" r:id="rId8"/>
    <p:sldId id="300" r:id="rId9"/>
    <p:sldId id="301" r:id="rId10"/>
    <p:sldId id="302" r:id="rId11"/>
    <p:sldId id="329" r:id="rId12"/>
    <p:sldId id="303" r:id="rId13"/>
    <p:sldId id="304" r:id="rId14"/>
    <p:sldId id="305" r:id="rId15"/>
    <p:sldId id="283" r:id="rId16"/>
    <p:sldId id="286" r:id="rId17"/>
    <p:sldId id="285" r:id="rId18"/>
    <p:sldId id="284" r:id="rId19"/>
    <p:sldId id="281" r:id="rId20"/>
    <p:sldId id="290" r:id="rId21"/>
    <p:sldId id="312" r:id="rId22"/>
    <p:sldId id="289" r:id="rId23"/>
    <p:sldId id="313" r:id="rId24"/>
    <p:sldId id="288" r:id="rId25"/>
    <p:sldId id="287" r:id="rId26"/>
    <p:sldId id="310" r:id="rId27"/>
    <p:sldId id="311" r:id="rId28"/>
    <p:sldId id="292" r:id="rId29"/>
    <p:sldId id="291" r:id="rId30"/>
    <p:sldId id="293" r:id="rId31"/>
    <p:sldId id="275" r:id="rId32"/>
    <p:sldId id="258" r:id="rId33"/>
    <p:sldId id="315" r:id="rId34"/>
    <p:sldId id="317" r:id="rId35"/>
    <p:sldId id="319" r:id="rId36"/>
    <p:sldId id="318" r:id="rId37"/>
    <p:sldId id="321" r:id="rId38"/>
    <p:sldId id="330" r:id="rId39"/>
    <p:sldId id="320" r:id="rId40"/>
    <p:sldId id="327" r:id="rId41"/>
    <p:sldId id="323" r:id="rId42"/>
    <p:sldId id="326" r:id="rId43"/>
    <p:sldId id="314" r:id="rId44"/>
    <p:sldId id="259" r:id="rId45"/>
    <p:sldId id="260" r:id="rId46"/>
    <p:sldId id="264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1084" autoAdjust="0"/>
  </p:normalViewPr>
  <p:slideViewPr>
    <p:cSldViewPr>
      <p:cViewPr varScale="1">
        <p:scale>
          <a:sx n="77" d="100"/>
          <a:sy n="77" d="100"/>
        </p:scale>
        <p:origin x="-102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1071546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2BD67-55E4-4FC5-8765-3AD29443D2AD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DD304-1FC6-4E05-92E9-AB49E8A44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0386-E680-4D36-952F-9556E1ECAB5C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A31F3-9970-42C6-9C8C-A994ECF251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gorodok.ru/obrazovanie/zanyatiya-s-rebenkom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857224" y="1165086"/>
            <a:ext cx="721523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Родительское</a:t>
            </a:r>
            <a:endParaRPr kumimoji="0" lang="en-US" sz="54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i="1" dirty="0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собрание 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"Слово на ладошке"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5143504" y="4429132"/>
            <a:ext cx="26432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Воспитатель: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Румянцева А.Н.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  2016г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000100" y="571480"/>
            <a:ext cx="764386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Особенности звукопроизношения: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правильно произносит звуки, кроме свистящих, шипящих и сонорных «Л», «Р»; может заменять «Ш» на «С», «Ж» на «З», «Ч» на «ТЬ»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правильно произносит все звуки, кроме шипящих и твёрдых «Л» и «Р»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речь нечёткая, многие звуки не произносит совсем или произносит неверно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428728" y="1428736"/>
            <a:ext cx="721523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Словарный запас ребенка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 слов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300 слов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- 1200 – 1500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слов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142976" y="2285992"/>
            <a:ext cx="75068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«Цветные зонтики»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Хозяин\Desktop\фотографии\фото д.сад\Фотогалерея\P106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517901"/>
            <a:ext cx="3500462" cy="2625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000100" y="571480"/>
            <a:ext cx="71438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Неблагоприятные факторы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Нежелание родителей общаться с ребёнком (мало времени, перекладывание общения на бабушек и т.д.)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Замена общения просмотром телевизора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Отсутствие/ малое количество игрушек, книг, соответствующих возрасту ребёнка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Дефекты строения артикуляционного аппарата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Быстрая, нечёткая речь взрослого, «сюсюканье»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Отсутствие у родителей знаний по данному вопросу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857224" y="214290"/>
            <a:ext cx="8072494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Благоприятные факторы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Эмоционально-положительное общение с ребёнком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Достаточное количество игрушек и игр, соответствующих возрасту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При выявлении дефектов речи своевременное обращение к логопеду и др. специалистам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Общение ребёнка со сверстниками и взрослыми, способствующее развитию коммуникативных навыков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Правильная речь взрослого без имитации речи ребёнка;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Чтение и рассказывание сказок, заучивание стихов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4" y="428604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</a:t>
            </a:r>
            <a:endParaRPr lang="ru-RU" sz="3200" b="1" dirty="0"/>
          </a:p>
        </p:txBody>
      </p:sp>
      <p:pic>
        <p:nvPicPr>
          <p:cNvPr id="11266" name="Picture 2" descr="C:\Users\Хозяин\Desktop\группа\P1060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6715172" cy="5036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Хозяин\Desktop\фотографии\фото д.сад\P106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7167612" cy="537570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285728"/>
            <a:ext cx="742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Сезонные наблюдения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Хозяин\Desktop\фотографии\фото д.сад\P1060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928670"/>
            <a:ext cx="6627372" cy="4970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Хозяин\Desktop\фотографии\фото д.сад\Фотогалерея\P1060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00042"/>
            <a:ext cx="6953299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Хозяин\Desktop\группа\P1060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571744"/>
            <a:ext cx="5287954" cy="3965966"/>
          </a:xfrm>
          <a:prstGeom prst="rect">
            <a:avLst/>
          </a:prstGeom>
          <a:noFill/>
        </p:spPr>
      </p:pic>
      <p:pic>
        <p:nvPicPr>
          <p:cNvPr id="3075" name="Picture 3" descr="C:\Users\Хозяин\Desktop\группа\P1060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1"/>
            <a:ext cx="4953034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3" y="500042"/>
            <a:ext cx="7643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Психологическая разминка «Улыбка» 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142984"/>
            <a:ext cx="6022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с мячом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1785926"/>
            <a:ext cx="7143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какую игру играли недавно с ребенком?                                                                Если ребенок спрашивает вас о чем-то, ваши действия.                                                           </a:t>
            </a:r>
          </a:p>
          <a:p>
            <a:pPr marL="457200" indent="-457200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Как часто разговаривает ваш ребенок?                                                                        </a:t>
            </a:r>
          </a:p>
          <a:p>
            <a:pPr marL="457200" indent="-457200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Рассказываете ли вы сказки ребенку?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Хозяин\Desktop\группа\P1060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00042"/>
            <a:ext cx="7573970" cy="568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Хозяин\Desktop\группа\P1060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71480"/>
            <a:ext cx="7334301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Хозяин\Desktop\фотографии\фото д.сад\спектакль Как одуванчик шапочки менял\P1050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9893"/>
            <a:ext cx="4071966" cy="3053975"/>
          </a:xfrm>
          <a:prstGeom prst="rect">
            <a:avLst/>
          </a:prstGeom>
          <a:noFill/>
        </p:spPr>
      </p:pic>
      <p:pic>
        <p:nvPicPr>
          <p:cNvPr id="48131" name="Picture 3" descr="C:\Users\Хозяин\Desktop\фотографии\фото д.сад\театр\P1030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0997" y="2857496"/>
            <a:ext cx="4424317" cy="33182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285728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Театрализованные представления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педагогов детского сада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285728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Театрализованные представления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педагогов детского сада</a:t>
            </a:r>
            <a:endParaRPr lang="ru-RU" sz="3600" b="1" dirty="0"/>
          </a:p>
        </p:txBody>
      </p:sp>
      <p:pic>
        <p:nvPicPr>
          <p:cNvPr id="10242" name="Picture 2" descr="C:\Users\Хозяин\Desktop\фотографии\фото д.сад\103MSDCF\DSC01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4643470" cy="3482603"/>
          </a:xfrm>
          <a:prstGeom prst="rect">
            <a:avLst/>
          </a:prstGeom>
          <a:noFill/>
        </p:spPr>
      </p:pic>
      <p:pic>
        <p:nvPicPr>
          <p:cNvPr id="10243" name="Picture 3" descr="C:\Users\Хозяин\Desktop\фотографии\фото д.сад\103MSDCF\DSC01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14686"/>
            <a:ext cx="4572031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Хозяин\Desktop\садик\праздник осени -фьто\20151030_090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6072263" cy="3415648"/>
          </a:xfrm>
          <a:prstGeom prst="rect">
            <a:avLst/>
          </a:prstGeom>
          <a:noFill/>
        </p:spPr>
      </p:pic>
      <p:pic>
        <p:nvPicPr>
          <p:cNvPr id="49155" name="Picture 3" descr="C:\Users\Хозяин\Desktop\садик\праздник осени -фьто\20151030_091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286256"/>
            <a:ext cx="3733717" cy="21002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85728"/>
            <a:ext cx="742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Развлечения для детей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Хозяин\Desktop\садик\праздник осени -фьто\20151030_091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39729"/>
            <a:ext cx="3357586" cy="5969043"/>
          </a:xfrm>
          <a:prstGeom prst="rect">
            <a:avLst/>
          </a:prstGeom>
          <a:noFill/>
        </p:spPr>
      </p:pic>
      <p:pic>
        <p:nvPicPr>
          <p:cNvPr id="50179" name="Picture 3" descr="C:\Users\Хозяин\Desktop\садик\праздник осени -фьто\20151030_092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33353"/>
            <a:ext cx="3429024" cy="6096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Хозяин\Desktop\группа\Пушкин А.С\P1060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3"/>
            <a:ext cx="5238786" cy="3929090"/>
          </a:xfrm>
          <a:prstGeom prst="rect">
            <a:avLst/>
          </a:prstGeom>
          <a:noFill/>
        </p:spPr>
      </p:pic>
      <p:pic>
        <p:nvPicPr>
          <p:cNvPr id="2051" name="Picture 3" descr="C:\Users\Хозяин\Desktop\группа\Пушкин А.С\P1060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25" y="3429000"/>
            <a:ext cx="4216384" cy="316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Хозяин\Desktop\группа\P1060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071810"/>
            <a:ext cx="4787888" cy="3590916"/>
          </a:xfrm>
          <a:prstGeom prst="rect">
            <a:avLst/>
          </a:prstGeom>
          <a:noFill/>
        </p:spPr>
      </p:pic>
      <p:pic>
        <p:nvPicPr>
          <p:cNvPr id="5122" name="Picture 2" descr="C:\Users\Хозяин\Desktop\группа\P1060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3"/>
            <a:ext cx="4929222" cy="3696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Хозяин\Desktop\группа\весна\P1060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143116"/>
            <a:ext cx="6026147" cy="4519610"/>
          </a:xfrm>
          <a:prstGeom prst="rect">
            <a:avLst/>
          </a:prstGeom>
          <a:noFill/>
        </p:spPr>
      </p:pic>
      <p:pic>
        <p:nvPicPr>
          <p:cNvPr id="1028" name="Picture 4" descr="C:\Users\Хозяин\Desktop\группа\весна\P1060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4071934" cy="305395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285728"/>
            <a:ext cx="742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Сезонные праздники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Хозяин\Desktop\группа\P1060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285860"/>
            <a:ext cx="6572296" cy="49292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285728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Дежурство по столовой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428604"/>
            <a:ext cx="72866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задачи речевого развития:</a:t>
            </a:r>
            <a:endParaRPr lang="ru-RU" sz="3200" dirty="0" smtClean="0"/>
          </a:p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развитие речи как средства общения;                                                                        - обогащение активного словаря;                                                                                                  - развитие связной, грамматически правильной речи (диалог, монолог) ;                                 - развитие речевого творчества;                                                                                                                                         - знакомство с книжной культурой;                                                                                                 - формирование предпосылки обучения грамоте;                                                                         - развитие звуковой и интонационной культуры речи.</a:t>
            </a:r>
          </a:p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Хозяин\Desktop\группа\P1060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85728"/>
            <a:ext cx="4953034" cy="3714776"/>
          </a:xfrm>
          <a:prstGeom prst="rect">
            <a:avLst/>
          </a:prstGeom>
          <a:noFill/>
        </p:spPr>
      </p:pic>
      <p:pic>
        <p:nvPicPr>
          <p:cNvPr id="7171" name="Picture 3" descr="C:\Users\Хозяин\Desktop\группа\P1060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928934"/>
            <a:ext cx="4883139" cy="366235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643570" y="285728"/>
            <a:ext cx="30718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       ролевые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Хозяин\Desktop\группа\P1060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1" y="642918"/>
            <a:ext cx="7048549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0100" y="1142984"/>
            <a:ext cx="69294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Задача: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совершенствовать умение согласовывать прилагательные с существительными в роде, числе, падеже.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Упражнение: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Жёлтое…. (солнце)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Пушистые…(           )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Машина…какая? (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)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7290" y="500042"/>
            <a:ext cx="5857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Грамматический строй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0166" y="1214422"/>
            <a:ext cx="6858048" cy="4595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Задача: научить употреблять существительные с предлогами</a:t>
            </a:r>
          </a:p>
          <a:p>
            <a:pPr>
              <a:defRPr/>
            </a:pPr>
            <a:endParaRPr lang="ru-RU" sz="3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Упражнение:</a:t>
            </a:r>
          </a:p>
          <a:p>
            <a:pPr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Зайчик ( под столом, над столом, </a:t>
            </a:r>
          </a:p>
          <a:p>
            <a:pPr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на столе )</a:t>
            </a:r>
          </a:p>
          <a:p>
            <a:pPr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Ворона (над крышей, на крыши)</a:t>
            </a:r>
          </a:p>
          <a:p>
            <a:pPr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Мячик (под столом)</a:t>
            </a:r>
          </a:p>
          <a:p>
            <a:pPr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Поросенок (в коробке).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1142984"/>
            <a:ext cx="63579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Задача: Учить детей употреблять в речи существительные в форме единственного и множественного числа, обозначающих животных и их детенышей 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Упражнение: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Утка- утенок - утята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Кошка- ……..- …….. 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Собака-………- ……..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>
            <a:spLocks noGrp="1"/>
          </p:cNvSpPr>
          <p:nvPr>
            <p:ph idx="4294967295"/>
          </p:nvPr>
        </p:nvSpPr>
        <p:spPr>
          <a:xfrm>
            <a:off x="928662" y="785794"/>
            <a:ext cx="7358114" cy="545308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: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диалогической речи. Вовлечение детей в разговор во время рассматриваний предметов, иллюстраций; наблюдений за живой и неживой природой ; после просмотра мультфильмов и спектаклей.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инициативной речи во взаимодействии со взрослыми и сверстниками.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>
            <a:spLocks noGrp="1"/>
          </p:cNvSpPr>
          <p:nvPr>
            <p:ph idx="1"/>
          </p:nvPr>
        </p:nvSpPr>
        <p:spPr>
          <a:xfrm>
            <a:off x="1000100" y="1000108"/>
            <a:ext cx="7820050" cy="5524517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для губ и щек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Покусывание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похлопывание и растирание щек.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Сытый хомячок.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Надуть обе щеки, потом надувать щеки поочередно.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Голодный хомячок.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Втянуть щеки.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Рот закрыт. Бить кулачком по надутым щекам, в результате чего воздух выходит с силой и шумом.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для губ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Улыбка.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Удерживание губ в улыбке. Зубы не видны.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Хоботок (Трубочка).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Вытягивание губ вперед длинной трубочкой.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Заборчик.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Губы в улыбке, зубы сомкнуты в естественном прикусе и видны.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Бублик (Рупор).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Зубы сомкнуты. Губы округлены и чуть вытянуты вперед. Верхние и нижние резцы видны.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idx="4294967295"/>
          </p:nvPr>
        </p:nvSpPr>
        <p:spPr>
          <a:xfrm>
            <a:off x="1142976" y="857232"/>
            <a:ext cx="6929486" cy="5238768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Моторные центры в коре головного мозга человека находятся рядом с моторными центрами пальцев, поэтому, развивая речь и стимулируя моторику пальцев, мы передаем импульсы в речевые центры, что активизирует речь.                   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642918"/>
            <a:ext cx="8786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В.А. Сухомлинский говорил: 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«Ум ребёнка – 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на кончиках его пальцев»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2357430"/>
            <a:ext cx="78581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Специальные игры и упражнения: 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-пальчиковая гимнастика, 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-упражнения со шнуровками, застёжками, 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-игры с мозаикой 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4286256"/>
            <a:ext cx="7000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-массаж кистей и пальцев рук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484313"/>
          </a:xfrm>
        </p:spPr>
        <p:txBody>
          <a:bodyPr lIns="45720" rIns="45720"/>
          <a:lstStyle/>
          <a:p>
            <a:pPr eaLnBrk="1" hangingPunct="1"/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Самомассаж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пальцев рук</a:t>
            </a: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428992" y="1928802"/>
            <a:ext cx="2225675" cy="2171700"/>
          </a:xfrm>
          <a:noFill/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928662" y="3000372"/>
            <a:ext cx="26432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Cambria" pitchFamily="18" charset="0"/>
                <a:cs typeface="HGｺﾞｼｯｸE"/>
              </a:rPr>
              <a:t>указательный палец </a:t>
            </a:r>
            <a:r>
              <a:rPr lang="ru-RU" sz="2000" b="1" dirty="0" smtClean="0">
                <a:latin typeface="Cambria" pitchFamily="18" charset="0"/>
                <a:cs typeface="HGｺﾞｼｯｸE"/>
              </a:rPr>
              <a:t>-</a:t>
            </a:r>
            <a:r>
              <a:rPr lang="en-US" sz="2000" b="1" dirty="0" smtClean="0">
                <a:solidFill>
                  <a:srgbClr val="FFFFFF"/>
                </a:solidFill>
                <a:latin typeface="Cambria" pitchFamily="18" charset="0"/>
                <a:cs typeface="HGｺﾞｼｯｸE"/>
              </a:rPr>
              <a:t>    </a:t>
            </a:r>
            <a:r>
              <a:rPr lang="ru-RU" sz="2000" b="1" dirty="0" smtClean="0">
                <a:latin typeface="Cambria" pitchFamily="18" charset="0"/>
                <a:cs typeface="HGｺﾞｼｯｸE"/>
              </a:rPr>
              <a:t>желудок</a:t>
            </a:r>
            <a:endParaRPr lang="ru-RU" sz="2000" b="1" dirty="0">
              <a:latin typeface="Cambria" pitchFamily="18" charset="0"/>
              <a:cs typeface="HGｺﾞｼｯｸE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auto">
          <a:xfrm>
            <a:off x="785786" y="2071678"/>
            <a:ext cx="25622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Cambria" pitchFamily="18" charset="0"/>
                <a:cs typeface="HGｺﾞｼｯｸE"/>
              </a:rPr>
              <a:t>большой</a:t>
            </a:r>
            <a:r>
              <a:rPr lang="ru-RU" sz="2000" b="1" dirty="0">
                <a:solidFill>
                  <a:srgbClr val="FFFFFF"/>
                </a:solidFill>
                <a:latin typeface="Cambria" pitchFamily="18" charset="0"/>
                <a:cs typeface="HGｺﾞｼｯｸE"/>
              </a:rPr>
              <a:t> </a:t>
            </a:r>
            <a:r>
              <a:rPr lang="ru-RU" sz="2000" b="1" dirty="0">
                <a:latin typeface="Cambria" pitchFamily="18" charset="0"/>
                <a:cs typeface="HGｺﾞｼｯｸE"/>
              </a:rPr>
              <a:t>палец -</a:t>
            </a:r>
            <a:r>
              <a:rPr lang="ru-RU" sz="2000" b="1" dirty="0">
                <a:solidFill>
                  <a:srgbClr val="FFFFFF"/>
                </a:solidFill>
                <a:latin typeface="Cambria" pitchFamily="18" charset="0"/>
                <a:cs typeface="HGｺﾞｼｯｸE"/>
              </a:rPr>
              <a:t> </a:t>
            </a:r>
            <a:r>
              <a:rPr lang="ru-RU" sz="2000" b="1" dirty="0">
                <a:latin typeface="Cambria" pitchFamily="18" charset="0"/>
                <a:cs typeface="HGｺﾞｼｯｸE"/>
              </a:rPr>
              <a:t>голова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000760" y="2205038"/>
            <a:ext cx="2928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mbria" pitchFamily="18" charset="0"/>
                <a:cs typeface="HGｺﾞｼｯｸE"/>
              </a:rPr>
              <a:t>безымянный </a:t>
            </a:r>
            <a:r>
              <a:rPr lang="ru-RU" sz="2000" b="1" dirty="0">
                <a:latin typeface="Cambria" pitchFamily="18" charset="0"/>
                <a:cs typeface="HGｺﾞｼｯｸE"/>
              </a:rPr>
              <a:t>-</a:t>
            </a:r>
            <a:r>
              <a:rPr lang="ru-RU" sz="2000" b="1" dirty="0">
                <a:solidFill>
                  <a:srgbClr val="FFFFFF"/>
                </a:solidFill>
                <a:latin typeface="Cambria" pitchFamily="18" charset="0"/>
                <a:cs typeface="HGｺﾞｼｯｸE"/>
              </a:rPr>
              <a:t>-– </a:t>
            </a:r>
            <a:r>
              <a:rPr lang="ru-RU" sz="2000" b="1" dirty="0">
                <a:latin typeface="Cambria" pitchFamily="18" charset="0"/>
                <a:cs typeface="HGｺﾞｼｯｸE"/>
              </a:rPr>
              <a:t>печень</a:t>
            </a:r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5857885" y="3357562"/>
            <a:ext cx="2571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Cambria" pitchFamily="18" charset="0"/>
                <a:cs typeface="HGｺﾞｼｯｸE"/>
              </a:rPr>
              <a:t>мизинец –</a:t>
            </a:r>
            <a:r>
              <a:rPr lang="ru-RU" sz="2000" b="1" dirty="0" smtClean="0">
                <a:latin typeface="Cambria" pitchFamily="18" charset="0"/>
                <a:cs typeface="HGｺﾞｼｯｸE"/>
              </a:rPr>
              <a:t>сердце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22298" y="1428736"/>
            <a:ext cx="3249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mbria" pitchFamily="18" charset="0"/>
                <a:cs typeface="HGｺﾞｼｯｸE"/>
              </a:rPr>
              <a:t>средний - кишечник</a:t>
            </a:r>
            <a:endParaRPr lang="ru-RU" sz="2000" b="1" dirty="0">
              <a:latin typeface="Cambria" pitchFamily="18" charset="0"/>
              <a:cs typeface="HGｺﾞｼｯｸE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>
          <a:xfrm>
            <a:off x="785785" y="4000504"/>
            <a:ext cx="7500991" cy="27416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ладони находится множество биологически активных точек. Воздействуя на них, можно регулировать функционирование внутренних органов.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Следовательно, воздействуя на определенные точки, можно влиять на соответствующие этой точке органы человека.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500042"/>
            <a:ext cx="6000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Речь - форма общения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142976" y="1357298"/>
            <a:ext cx="7143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дошкольном возрасте она развивается по 2-м взаимосвязанным направлениям: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речь ребёнка совершенствуется в процессе общения со взрослыми и сверстниками;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речь становится основной перестройки мыслительных процессов и превращается в орудие мышления.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7543824" cy="1824038"/>
          </a:xfrm>
        </p:spPr>
        <p:txBody>
          <a:bodyPr lIns="45720" rIns="45720"/>
          <a:lstStyle/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предметами домашнего обихода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785785" y="2000240"/>
            <a:ext cx="7912127" cy="4452948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Достоинством приведенных игр на развитие мелкой моторики у детей является то, что для их проведения не требуется какие-то специальные игрушки, пособия. В играх используются подручные материалы, которые есть в любом доме: пуговицы, крупа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5613" y="1000108"/>
            <a:ext cx="7645400" cy="5668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Крупа - очень полезный и приятный материал для занятий с ребенком, кроме того они способствуют 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2"/>
              </a:rPr>
              <a:t>развитию мелкой моторики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Для игр с крупами подойдет все, что есть в доме: гречка, просо, фасоль, семечки, горох и даже  обычная соль, ну и конечно различные емкости, ложечки и сито.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Возьмите яркий поднос. Тонким слоем рассыпьте любую мелкую крупу. Проведите пальчиком ребенка по крупе. Позвольте малышу самому нарисовать несколько хаотичных линий. Затем попробуйте вместе нарисовать рисунок.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Крупу можно пересыпать, искать в ней предметы, пересыпать, сортировать, перекладывать, собирать, рисовать, делать аппликацию и многое другое.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6425" cy="908050"/>
          </a:xfrm>
        </p:spPr>
        <p:txBody>
          <a:bodyPr lIns="45720" rIns="45720"/>
          <a:lstStyle/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с крупой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455613" y="1125538"/>
            <a:ext cx="8148637" cy="5256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 этих игр  развивать воображение, внимание, сенсорное восприятие, усидчивость, зрительно-моторную координацию, мелкую моторику пальцев рук. 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Подберите пуговицы разного цвета и размера. Сначала выложите рисунок сами, затем попросите ребенка сделать то же самостоятельно. После того, как ребенок научится выполнять задание без вашей помощи, предложите ему придумывать свои варианты рисунков.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5613" y="273050"/>
            <a:ext cx="8226425" cy="635000"/>
          </a:xfrm>
        </p:spPr>
        <p:txBody>
          <a:bodyPr lIns="45720" rIns="45720">
            <a:normAutofit fontScale="90000"/>
          </a:bodyPr>
          <a:lstStyle/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пуговицами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428604"/>
            <a:ext cx="6929486" cy="5697559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ребенка вы являетесь образцом речи, поскольку дети учатся речевому общению, подражая, слушая, наблюдая за вами.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Ваш ребенок будет говорить так как его домашние.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Вам наверняка приходилось слышать: 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«Да он разговаривает точь-в-точь  как его отец!»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571480"/>
            <a:ext cx="6500858" cy="5554683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Нужно обеспечить ребенку широкие возможности для использования всех пяти органов чувств: видеть, слышать, трогать руками, пробовать на вкус, чувствовать различные элементы окружающего мира.</a:t>
            </a:r>
          </a:p>
          <a:p>
            <a:pPr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позволит ему больше узнать о доме, местах удаленных от него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714356"/>
            <a:ext cx="6357982" cy="5411807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Речь ребёнка развивается под влиянием речи взрослых, и зависит от достаточной речевой практики.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Разговаривайте со своим ребенком  во время всех видов деятельности, таких как приготовление еды, уборка, игра, прогулка и т.д. Говорите о том что вы делаете, что делает ребенок, что делают другие люди и что видит ваш ребёнок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785795"/>
            <a:ext cx="6143668" cy="235745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      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думаем, наши советы и рекомендации помогут вам </a:t>
            </a:r>
          </a:p>
          <a:p>
            <a:pPr>
              <a:buNone/>
            </a:pPr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развитии речи  ваших малышей!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Успехов Вам!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whjournal.ru/sites/default/files/field/image/kniga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3214686"/>
            <a:ext cx="4500594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785786" y="1714488"/>
            <a:ext cx="74295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Интеллектуальный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2810" y="2786058"/>
            <a:ext cx="3049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марафон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14414" y="714356"/>
            <a:ext cx="71438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Показатели речи детей этого возраста: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развитие голосовых реакций, подражания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понимание, обогащение словаря, активная речь с использованием предложений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понимание, подражание, пассивная речь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357290" y="571480"/>
            <a:ext cx="678661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Условия для развития речи: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уход, выполнение режима дня, эмоционально-положительное отношение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окружающих взрослых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обучающее и воспитательное воздействие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собственная активная речь ребёнка в различных видах деятельности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285852" y="285728"/>
            <a:ext cx="6929486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Показатели речевого общения ребёнка: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понимает инструкцию взрослого и делает то, что он говорит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слушает взрослого, активно обращается к нему, задаёт простые вопросы; речь приобретает форму диалога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своей инициативе вступает в контакт с детьми и взрослыми, высказывает простейшие суждения о явлениях и предметах окружающего мира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285852" y="428604"/>
            <a:ext cx="71438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Особенности словарного запаса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использует в речи существительные, глаголы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 словарь прилагательных ещё невелик)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отвечает на вопросы предложениями из 2-3-х и более слов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использует простые и сложные предложения, пользуется всеми частями речи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1060</Words>
  <Application>Microsoft Office PowerPoint</Application>
  <PresentationFormat>Экран (4:3)</PresentationFormat>
  <Paragraphs>138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Артикуляционная гимнастика</vt:lpstr>
      <vt:lpstr>Слайд 37</vt:lpstr>
      <vt:lpstr>Слайд 38</vt:lpstr>
      <vt:lpstr>Самомассаж пальцев рук</vt:lpstr>
      <vt:lpstr>Игры с предметами домашнего обихода</vt:lpstr>
      <vt:lpstr>Игра с крупой</vt:lpstr>
      <vt:lpstr>Игры с пуговицами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Хозяин</cp:lastModifiedBy>
  <cp:revision>41</cp:revision>
  <dcterms:created xsi:type="dcterms:W3CDTF">2015-03-13T09:24:45Z</dcterms:created>
  <dcterms:modified xsi:type="dcterms:W3CDTF">2016-10-30T11:48:25Z</dcterms:modified>
</cp:coreProperties>
</file>