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2" r:id="rId4"/>
    <p:sldId id="276" r:id="rId5"/>
    <p:sldId id="287" r:id="rId6"/>
    <p:sldId id="288" r:id="rId7"/>
    <p:sldId id="285" r:id="rId8"/>
    <p:sldId id="286" r:id="rId9"/>
    <p:sldId id="289" r:id="rId10"/>
    <p:sldId id="291" r:id="rId11"/>
    <p:sldId id="293" r:id="rId12"/>
    <p:sldId id="294" r:id="rId13"/>
    <p:sldId id="295" r:id="rId14"/>
    <p:sldId id="297" r:id="rId15"/>
    <p:sldId id="298" r:id="rId16"/>
    <p:sldId id="299" r:id="rId17"/>
    <p:sldId id="274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A7"/>
    <a:srgbClr val="9BEAFF"/>
    <a:srgbClr val="FFCCFF"/>
    <a:srgbClr val="8FE07C"/>
    <a:srgbClr val="990000"/>
    <a:srgbClr val="FFCCCC"/>
    <a:srgbClr val="D67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29" autoAdjust="0"/>
  </p:normalViewPr>
  <p:slideViewPr>
    <p:cSldViewPr>
      <p:cViewPr>
        <p:scale>
          <a:sx n="60" d="100"/>
          <a:sy n="60" d="100"/>
        </p:scale>
        <p:origin x="-58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94024-B360-4F00-96F5-D77E2082E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010A9-824D-42FC-A04F-975EA1165E08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dirty="0" smtClean="0">
              <a:latin typeface="Cambria" pitchFamily="18" charset="0"/>
            </a:rPr>
            <a:t>повышение педагогической культуры родителей.</a:t>
          </a:r>
          <a:endParaRPr lang="ru-RU" sz="3200" dirty="0"/>
        </a:p>
      </dgm:t>
    </dgm:pt>
    <dgm:pt modelId="{F5036291-49E6-4D45-A59E-2976E510EDE4}" type="parTrans" cxnId="{1949DE52-E12C-47B4-BE6F-4638365EBD4F}">
      <dgm:prSet/>
      <dgm:spPr/>
      <dgm:t>
        <a:bodyPr/>
        <a:lstStyle/>
        <a:p>
          <a:endParaRPr lang="ru-RU"/>
        </a:p>
      </dgm:t>
    </dgm:pt>
    <dgm:pt modelId="{37D69723-860A-49B1-9585-7B886ACB7F13}" type="sibTrans" cxnId="{1949DE52-E12C-47B4-BE6F-4638365EBD4F}">
      <dgm:prSet/>
      <dgm:spPr/>
      <dgm:t>
        <a:bodyPr/>
        <a:lstStyle/>
        <a:p>
          <a:endParaRPr lang="ru-RU"/>
        </a:p>
      </dgm:t>
    </dgm:pt>
    <dgm:pt modelId="{20D75A04-440F-4112-A830-182D5165E359}">
      <dgm:prSet phldrT="[Текст]"/>
      <dgm:spPr>
        <a:solidFill>
          <a:srgbClr val="D6722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latin typeface="Cambria" pitchFamily="18" charset="0"/>
            </a:rPr>
            <a:t>моделирование перспектив взаимодействия на новый учебный год;</a:t>
          </a:r>
          <a:endParaRPr lang="ru-RU" dirty="0"/>
        </a:p>
      </dgm:t>
    </dgm:pt>
    <dgm:pt modelId="{0001B215-142C-460C-833D-0C8458F354AF}" type="parTrans" cxnId="{C7FF5585-B10E-4345-84ED-423D13C595C9}">
      <dgm:prSet/>
      <dgm:spPr/>
      <dgm:t>
        <a:bodyPr/>
        <a:lstStyle/>
        <a:p>
          <a:endParaRPr lang="ru-RU"/>
        </a:p>
      </dgm:t>
    </dgm:pt>
    <dgm:pt modelId="{27CE4507-4BB2-47BF-B800-55E16AFFE0E9}" type="sibTrans" cxnId="{C7FF5585-B10E-4345-84ED-423D13C595C9}">
      <dgm:prSet/>
      <dgm:spPr/>
      <dgm:t>
        <a:bodyPr/>
        <a:lstStyle/>
        <a:p>
          <a:endParaRPr lang="ru-RU"/>
        </a:p>
      </dgm:t>
    </dgm:pt>
    <dgm:pt modelId="{6B25A4AA-1A8E-4E57-B944-055B16A14EAE}">
      <dgm:prSet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latin typeface="Cambria" pitchFamily="18" charset="0"/>
            </a:rPr>
            <a:t>расширение контакта между педагогами и родителями; </a:t>
          </a:r>
          <a:endParaRPr lang="ru-RU" dirty="0"/>
        </a:p>
      </dgm:t>
    </dgm:pt>
    <dgm:pt modelId="{41F0F405-90EC-4B86-B1E0-65C90AA46F5F}" type="parTrans" cxnId="{98F1FBE2-82D9-4963-9BCB-4EEFFE7477CA}">
      <dgm:prSet/>
      <dgm:spPr/>
      <dgm:t>
        <a:bodyPr/>
        <a:lstStyle/>
        <a:p>
          <a:endParaRPr lang="ru-RU"/>
        </a:p>
      </dgm:t>
    </dgm:pt>
    <dgm:pt modelId="{9554F895-50B1-4DC4-BCF3-BEDF73EE13A3}" type="sibTrans" cxnId="{98F1FBE2-82D9-4963-9BCB-4EEFFE7477CA}">
      <dgm:prSet/>
      <dgm:spPr/>
      <dgm:t>
        <a:bodyPr/>
        <a:lstStyle/>
        <a:p>
          <a:endParaRPr lang="ru-RU"/>
        </a:p>
      </dgm:t>
    </dgm:pt>
    <dgm:pt modelId="{B48E4B9E-0FBA-45C3-BE99-7DC016C0D4AC}" type="pres">
      <dgm:prSet presAssocID="{66994024-B360-4F00-96F5-D77E2082E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01943-9BE7-4A76-82C6-EF1D47B9B85E}" type="pres">
      <dgm:prSet presAssocID="{6B25A4AA-1A8E-4E57-B944-055B16A14EAE}" presName="parentText" presStyleLbl="node1" presStyleIdx="0" presStyleCnt="3" custScaleX="82645" custScaleY="82645" custLinFactY="-41654" custLinFactNeighborX="5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ACA83-6D31-413B-ABD3-13F2355D78EB}" type="pres">
      <dgm:prSet presAssocID="{9554F895-50B1-4DC4-BCF3-BEDF73EE13A3}" presName="spacer" presStyleCnt="0"/>
      <dgm:spPr/>
    </dgm:pt>
    <dgm:pt modelId="{E3D8B50F-FC9A-4824-BCF6-A1DB389F958E}" type="pres">
      <dgm:prSet presAssocID="{20D75A04-440F-4112-A830-182D5165E359}" presName="parentText" presStyleLbl="node1" presStyleIdx="1" presStyleCnt="3" custScaleX="82645" custScaleY="82645" custLinFactY="-25229" custLinFactNeighborX="-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E9D65-3EF4-4CC6-95F6-8A724C343B24}" type="pres">
      <dgm:prSet presAssocID="{27CE4507-4BB2-47BF-B800-55E16AFFE0E9}" presName="spacer" presStyleCnt="0"/>
      <dgm:spPr/>
    </dgm:pt>
    <dgm:pt modelId="{6BB94453-5AA4-45AA-8E3A-7773DAB464D0}" type="pres">
      <dgm:prSet presAssocID="{23D010A9-824D-42FC-A04F-975EA1165E08}" presName="parentText" presStyleLbl="node1" presStyleIdx="2" presStyleCnt="3" custScaleX="82645" custScaleY="82645" custLinFactY="-14410" custLinFactNeighborX="-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7C1BE-81CD-44B9-A1DF-3100AAAE16DF}" type="presOf" srcId="{66994024-B360-4F00-96F5-D77E2082EADC}" destId="{B48E4B9E-0FBA-45C3-BE99-7DC016C0D4AC}" srcOrd="0" destOrd="0" presId="urn:microsoft.com/office/officeart/2005/8/layout/vList2"/>
    <dgm:cxn modelId="{C2D8B982-4405-4DEF-8CC8-ADD848B13A00}" type="presOf" srcId="{20D75A04-440F-4112-A830-182D5165E359}" destId="{E3D8B50F-FC9A-4824-BCF6-A1DB389F958E}" srcOrd="0" destOrd="0" presId="urn:microsoft.com/office/officeart/2005/8/layout/vList2"/>
    <dgm:cxn modelId="{C7FF5585-B10E-4345-84ED-423D13C595C9}" srcId="{66994024-B360-4F00-96F5-D77E2082EADC}" destId="{20D75A04-440F-4112-A830-182D5165E359}" srcOrd="1" destOrd="0" parTransId="{0001B215-142C-460C-833D-0C8458F354AF}" sibTransId="{27CE4507-4BB2-47BF-B800-55E16AFFE0E9}"/>
    <dgm:cxn modelId="{98F1FBE2-82D9-4963-9BCB-4EEFFE7477CA}" srcId="{66994024-B360-4F00-96F5-D77E2082EADC}" destId="{6B25A4AA-1A8E-4E57-B944-055B16A14EAE}" srcOrd="0" destOrd="0" parTransId="{41F0F405-90EC-4B86-B1E0-65C90AA46F5F}" sibTransId="{9554F895-50B1-4DC4-BCF3-BEDF73EE13A3}"/>
    <dgm:cxn modelId="{1949DE52-E12C-47B4-BE6F-4638365EBD4F}" srcId="{66994024-B360-4F00-96F5-D77E2082EADC}" destId="{23D010A9-824D-42FC-A04F-975EA1165E08}" srcOrd="2" destOrd="0" parTransId="{F5036291-49E6-4D45-A59E-2976E510EDE4}" sibTransId="{37D69723-860A-49B1-9585-7B886ACB7F13}"/>
    <dgm:cxn modelId="{EC8F41D2-742B-4F04-816C-3D9567A9B989}" type="presOf" srcId="{23D010A9-824D-42FC-A04F-975EA1165E08}" destId="{6BB94453-5AA4-45AA-8E3A-7773DAB464D0}" srcOrd="0" destOrd="0" presId="urn:microsoft.com/office/officeart/2005/8/layout/vList2"/>
    <dgm:cxn modelId="{F80DA37C-6A4D-4981-8B8B-68589773C208}" type="presOf" srcId="{6B25A4AA-1A8E-4E57-B944-055B16A14EAE}" destId="{6AB01943-9BE7-4A76-82C6-EF1D47B9B85E}" srcOrd="0" destOrd="0" presId="urn:microsoft.com/office/officeart/2005/8/layout/vList2"/>
    <dgm:cxn modelId="{7E30B46B-1F03-47D4-9A5B-85E463E9220A}" type="presParOf" srcId="{B48E4B9E-0FBA-45C3-BE99-7DC016C0D4AC}" destId="{6AB01943-9BE7-4A76-82C6-EF1D47B9B85E}" srcOrd="0" destOrd="0" presId="urn:microsoft.com/office/officeart/2005/8/layout/vList2"/>
    <dgm:cxn modelId="{D7A7B9BE-DD9B-4AFE-B88A-3DFF8195F8F2}" type="presParOf" srcId="{B48E4B9E-0FBA-45C3-BE99-7DC016C0D4AC}" destId="{945ACA83-6D31-413B-ABD3-13F2355D78EB}" srcOrd="1" destOrd="0" presId="urn:microsoft.com/office/officeart/2005/8/layout/vList2"/>
    <dgm:cxn modelId="{D769FE1D-7BC7-4324-82AB-B0B70AEDC1B9}" type="presParOf" srcId="{B48E4B9E-0FBA-45C3-BE99-7DC016C0D4AC}" destId="{E3D8B50F-FC9A-4824-BCF6-A1DB389F958E}" srcOrd="2" destOrd="0" presId="urn:microsoft.com/office/officeart/2005/8/layout/vList2"/>
    <dgm:cxn modelId="{C47BF841-6A6F-47A1-8082-BFFE1BE4ED84}" type="presParOf" srcId="{B48E4B9E-0FBA-45C3-BE99-7DC016C0D4AC}" destId="{4E0E9D65-3EF4-4CC6-95F6-8A724C343B24}" srcOrd="3" destOrd="0" presId="urn:microsoft.com/office/officeart/2005/8/layout/vList2"/>
    <dgm:cxn modelId="{0D6D0A08-C4D8-40CE-B944-F7F71A7DD95C}" type="presParOf" srcId="{B48E4B9E-0FBA-45C3-BE99-7DC016C0D4AC}" destId="{6BB94453-5AA4-45AA-8E3A-7773DAB464D0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CD1D5-6C44-40CC-8E10-CA0B1169CC4F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690F-AF1D-4B62-9B05-AE8DB4D31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90F-AF1D-4B62-9B05-AE8DB4D312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90F-AF1D-4B62-9B05-AE8DB4D312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90F-AF1D-4B62-9B05-AE8DB4D312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SeptemberMas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SeptemberSlaid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85926"/>
            <a:ext cx="7772400" cy="20717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/>
            </a:r>
            <a:br>
              <a:rPr lang="ru-RU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«ПУТЕШЕСТВИЕ В СТРАНУ ЗНАНИЙ ПРОДОЛЖАЕТСЯ,</a:t>
            </a:r>
            <a:r>
              <a:rPr lang="ru-RU" sz="4000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ИЛИ ТОЛЬКО ВПЕРЕД!»</a:t>
            </a:r>
            <a:r>
              <a:rPr lang="ru-RU" sz="4000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</a:br>
            <a:endParaRPr lang="ru-RU" sz="4000" i="1" dirty="0"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78" y="5000636"/>
            <a:ext cx="5472106" cy="60959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Выполнила: воспитатель</a:t>
            </a:r>
            <a:r>
              <a:rPr lang="en-US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Румянцева А.Н.  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142976" y="214291"/>
            <a:ext cx="6286544" cy="1581567"/>
          </a:xfrm>
          <a:prstGeom prst="flowChartPunched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Родительское  собрание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в средней  группе «Капелька»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357166"/>
            <a:ext cx="7515252" cy="6215084"/>
          </a:xfrm>
          <a:ln w="76200">
            <a:noFill/>
          </a:ln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«Возрастные особенности»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«Ребенок 4-5 лет»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«Уровень развития речи детей 4-5 лет»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«Правила для родителей»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«Тест на определение темперамента</a:t>
            </a:r>
            <a:r>
              <a:rPr lang="ru-RU" sz="2800" b="1" i="1" dirty="0" smtClean="0">
                <a:latin typeface="Cambria" pitchFamily="18" charset="0"/>
              </a:rPr>
              <a:t>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714876" y="1928802"/>
            <a:ext cx="484632" cy="64294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14876" y="3071810"/>
            <a:ext cx="484632" cy="64294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14876" y="4143380"/>
            <a:ext cx="484632" cy="64294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5214950"/>
            <a:ext cx="484632" cy="714380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4876" y="857232"/>
            <a:ext cx="484632" cy="64294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3" descr="simbol040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00000">
            <a:off x="6268095" y="816711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Понедельник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. Исследование объектов живой и неживой природы, экспериментирование/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Познание предметного и социального мира, освоение безопасного поведения/ Чтение художественной литературы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Музыкальное развитие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35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55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1154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Организованная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образовательная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деятельность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Средняя группа «Капелька»</a:t>
            </a:r>
            <a:endParaRPr lang="ru-RU" sz="3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Вторник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 «От слова к звуку»         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Изобразительная деятельность (рисование / аппликация)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 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Среда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Изобразительная деятельность  (лепка) / Конструирование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Четверг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1.Математическое и сенсорное развитие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  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57224" y="1428736"/>
            <a:ext cx="6715172" cy="5214974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Понедельник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1. Ознакомление с окружающим миром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2. Физическое  развитие</a:t>
            </a:r>
            <a:endParaRPr lang="ru-RU" sz="3200" baseline="30000" dirty="0" smtClean="0">
              <a:solidFill>
                <a:schemeClr val="tx1"/>
              </a:solidFill>
            </a:endParaRPr>
          </a:p>
          <a:p>
            <a:endParaRPr lang="ru-RU" sz="3200" baseline="30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4400" b="1" baseline="30000" dirty="0" smtClean="0">
                <a:solidFill>
                  <a:srgbClr val="FF0000"/>
                </a:solidFill>
                <a:latin typeface="Cambria" pitchFamily="18" charset="0"/>
              </a:rPr>
              <a:t>Вторник</a:t>
            </a:r>
          </a:p>
          <a:p>
            <a:r>
              <a:rPr lang="ru-RU" sz="3200" b="1" baseline="30000" dirty="0" smtClean="0">
                <a:solidFill>
                  <a:srgbClr val="FF0000"/>
                </a:solidFill>
                <a:latin typeface="Cambria" pitchFamily="18" charset="0"/>
              </a:rPr>
              <a:t>1.</a:t>
            </a: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Аппликация (лепка)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2. Музыкальное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Понедельник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. Исследование объектов живой и неживой природы, экспериментирование/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Познание предметного и социального мира, освоение безопасного поведения/ Чтение художественной литературы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Музыкальное развитие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35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55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1154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Организованная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образовательная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деятельность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Средняя группа «Капелька»</a:t>
            </a:r>
            <a:endParaRPr lang="ru-RU" sz="3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Вторник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 «От слова к звуку»         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Изобразительная деятельность (рисование / аппликация)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 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Среда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Изобразительная деятельность  (лепка) / Конструирование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Четверг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1.Математическое и сенсорное развитие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  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42976" y="1500174"/>
            <a:ext cx="6286544" cy="4786346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Среда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1. Развитие речи                    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2. Физическое развитие   </a:t>
            </a:r>
          </a:p>
          <a:p>
            <a:endParaRPr lang="ru-RU" sz="32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Четвер</a:t>
            </a:r>
            <a:r>
              <a:rPr lang="ru-RU" sz="3200" dirty="0" smtClean="0">
                <a:solidFill>
                  <a:srgbClr val="FF0000"/>
                </a:solidFill>
                <a:latin typeface="Cambria" pitchFamily="18" charset="0"/>
              </a:rPr>
              <a:t>г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Музыкальное развитие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ФЭМП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Понедельник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. Исследование объектов живой и неживой природы, экспериментирование/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Познание предметного и социального мира, освоение безопасного поведения/ Чтение художественной литературы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Музыкальное развитие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35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55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1154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Организованная 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образовательная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деятельность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Средняя группа «Капелька»</a:t>
            </a:r>
            <a:endParaRPr lang="ru-RU" sz="3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Вторник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 «От слова к звуку»         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 Изобразительная деятельность (рисование / аппликация)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 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Среда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2.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Изобразительная деятельность  (лепка) / Конструирование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30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50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42976" y="1500174"/>
            <a:ext cx="6286544" cy="4714908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Четверг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1.Математическое и сенсорное развитие     </a:t>
            </a:r>
            <a:r>
              <a:rPr lang="ru-RU" sz="2400" dirty="0" smtClean="0">
                <a:solidFill>
                  <a:schemeClr val="tx1"/>
                </a:solidFill>
              </a:rPr>
              <a:t>9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- 9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  Вторая половина дня: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Физическое развитие              </a:t>
            </a:r>
            <a:r>
              <a:rPr lang="ru-RU" sz="2400" dirty="0" smtClean="0">
                <a:solidFill>
                  <a:schemeClr val="tx1"/>
                </a:solidFill>
              </a:rPr>
              <a:t>16</a:t>
            </a:r>
            <a:r>
              <a:rPr lang="ru-RU" sz="2400" baseline="30000" dirty="0" smtClean="0">
                <a:solidFill>
                  <a:schemeClr val="tx1"/>
                </a:solidFill>
              </a:rPr>
              <a:t>00</a:t>
            </a:r>
            <a:r>
              <a:rPr lang="ru-RU" sz="2400" dirty="0" smtClean="0">
                <a:solidFill>
                  <a:schemeClr val="tx1"/>
                </a:solidFill>
              </a:rPr>
              <a:t>-16</a:t>
            </a:r>
            <a:r>
              <a:rPr lang="ru-RU" sz="2400" baseline="30000" dirty="0" smtClean="0">
                <a:solidFill>
                  <a:schemeClr val="tx1"/>
                </a:solidFill>
              </a:rPr>
              <a:t>20</a:t>
            </a:r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42976" y="1500174"/>
            <a:ext cx="6286544" cy="4786346"/>
          </a:xfrm>
          <a:prstGeom prst="horizontalScroll">
            <a:avLst/>
          </a:prstGeom>
          <a:solidFill>
            <a:srgbClr val="F7F5A7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Пятница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1. Рисование                  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2. Физическое  развитие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 (на улице)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858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Игровая мини-программа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1428736"/>
            <a:ext cx="77867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дружной семье и в холод тепло.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семье разлад, так и дому не рад.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хорошей семье хорошие дети растут.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держится корнями, а человек семьёй.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Дружная семья не знает печали.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Любящая мать – душа семьи и украшение жизни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858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Игровая мини-программа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14348" y="1571613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 трудолюбивы – и дети не ленивы.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Терпенью матери нет предела.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Семейное согласие всего дороже.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солнышке тепло, при матери добро.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 матери греет лучше солнца.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что и клад, когда в семье лад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86610" cy="1143000"/>
          </a:xfrm>
          <a:prstGeom prst="flowChartPunched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Родительский комитет: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643866" cy="4525963"/>
          </a:xfrm>
          <a:prstGeom prst="rect">
            <a:avLst/>
          </a:prstGeom>
          <a:solidFill>
            <a:srgbClr val="F7F5A7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714356"/>
            <a:ext cx="7000924" cy="5632311"/>
          </a:xfrm>
          <a:prstGeom prst="rect">
            <a:avLst/>
          </a:prstGeom>
          <a:solidFill>
            <a:srgbClr val="F7F5A7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Пусть будет солнце на планете!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Пусть будут счастливы все дети!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Пусть детский сад с семьёю дружит,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И пусть семья вовек не тужит!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 Друг другу будем помогать: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Как научить и как сказать!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607815457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1429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435769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 (Основной текст)Calibri"/>
              </a:rPr>
              <a:t>Спасибо</a:t>
            </a:r>
            <a:r>
              <a:rPr lang="ru-RU" sz="48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  <a:r>
              <a:rPr lang="ru-RU" sz="48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 (Основной текст)Calibri"/>
              </a:rPr>
              <a:t>за</a:t>
            </a:r>
            <a:r>
              <a:rPr lang="ru-RU" sz="48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</a:p>
          <a:p>
            <a:pPr algn="ctr"/>
            <a:r>
              <a:rPr lang="ru-RU" sz="48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 (Основной текст)Calibri"/>
              </a:rPr>
              <a:t>Внимание!</a:t>
            </a:r>
            <a:endParaRPr lang="ru-RU" sz="4800" b="1" i="1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Calibri (Основной текст)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анимашка 1 сентября открытка из категории 1 сентября - день знаний, анимация, картинка, GIF открытка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571744"/>
            <a:ext cx="5643602" cy="407196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Блок-схема: перфолента 4"/>
          <p:cNvSpPr/>
          <p:nvPr/>
        </p:nvSpPr>
        <p:spPr>
          <a:xfrm>
            <a:off x="1142976" y="142852"/>
            <a:ext cx="6929486" cy="2295823"/>
          </a:xfrm>
          <a:prstGeom prst="flowChartPunched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«ПУТЕШЕСТВИЕ В СТРАНУ ЗНАНИЙ ПРОДОЛЖАЕТСЯ,</a:t>
            </a:r>
            <a:r>
              <a:rPr lang="ru-RU" sz="2800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mbria" pitchFamily="18" charset="0"/>
              </a:rPr>
              <a:t>ИЛИ ТОЛЬКО ВПЕРЕД!»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Цель: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572296" cy="1500174"/>
          </a:xfrm>
          <a:prstGeom prst="flowChartPunchedTape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Cambria" pitchFamily="18" charset="0"/>
              </a:rPr>
              <a:t>Упражнение «Пожелание»</a:t>
            </a:r>
            <a:r>
              <a:rPr lang="ru-RU" sz="4000" dirty="0" smtClean="0"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4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6429420" cy="4697427"/>
          </a:xfrm>
          <a:prstGeom prst="roundRect">
            <a:avLst/>
          </a:prstGeom>
          <a:solidFill>
            <a:srgbClr val="9BEAFF"/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</a:rPr>
              <a:t>Ты катись, веселый бубен,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</a:rPr>
              <a:t>Быстро-быстро по рукам.   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</a:rPr>
              <a:t>У кого веселый бубен,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</a:rPr>
              <a:t>Тот пожелание скажет нам.</a:t>
            </a:r>
          </a:p>
          <a:p>
            <a:endParaRPr lang="ru-RU" dirty="0"/>
          </a:p>
        </p:txBody>
      </p:sp>
      <p:pic>
        <p:nvPicPr>
          <p:cNvPr id="1026" name="Picture 2" descr="C:\Users\User\Pictures\птичий двор)\10326.jpg"/>
          <p:cNvPicPr>
            <a:picLocks noChangeAspect="1" noChangeArrowheads="1"/>
          </p:cNvPicPr>
          <p:nvPr/>
        </p:nvPicPr>
        <p:blipFill>
          <a:blip r:embed="rId3" cstate="screen">
            <a:lum contrast="52000"/>
          </a:blip>
          <a:srcRect/>
          <a:stretch>
            <a:fillRect/>
          </a:stretch>
        </p:blipFill>
        <p:spPr bwMode="auto">
          <a:xfrm>
            <a:off x="2928926" y="4000504"/>
            <a:ext cx="3000396" cy="271464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glow rad="139700">
              <a:srgbClr val="00B0F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00924" cy="1928802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Упражнение «Как мы</a:t>
            </a:r>
            <a:b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 провели лето»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17697"/>
            <a:ext cx="6786610" cy="4840303"/>
          </a:xfrm>
          <a:solidFill>
            <a:srgbClr val="F7F5A7"/>
          </a:solidFill>
          <a:effectLst>
            <a:softEdge rad="317500"/>
          </a:effectLst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Встаньте те, кто, ходил со своим ребенком в лес... (на рыбалку).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Встаньте те, кто купался в море (плавал вместе с ребенком, загорал на пляже).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... у чьих детей от загара сгорела спина.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... кто читал детям книги.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... кто купил своему ребенку мяч (или любой другой предмет для двигательной активности).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... чьи дети помогали родителям на даче (в огороде).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-	... чей ребенок научился чему-нибудь новому и т. п.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142852"/>
            <a:ext cx="6929486" cy="1857388"/>
          </a:xfrm>
          <a:prstGeom prst="flowChartPunchedTap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i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отправляемся в круиз по океану Знаний, которое продлится еще не один год, а конечный пункт нашего путешествия — это, конечно же, Школа</a:t>
            </a:r>
            <a:r>
              <a:rPr lang="ru-RU" sz="1800" b="1" i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.</a:t>
            </a:r>
            <a:br>
              <a:rPr lang="ru-RU" sz="1800" b="1" i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</a:br>
            <a:endParaRPr lang="ru-RU" sz="1800" b="1" i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026" name="Picture 2" descr="C:\Users\User\Pictures\Ирина\сказки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1500166" y="2071678"/>
            <a:ext cx="5715000" cy="4500594"/>
          </a:xfrm>
          <a:prstGeom prst="teardrop">
            <a:avLst/>
          </a:prstGeom>
          <a:noFill/>
          <a:ln w="76200">
            <a:solidFill>
              <a:srgbClr val="9BEAFF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2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72" y="214290"/>
            <a:ext cx="7572428" cy="1071563"/>
          </a:xfrm>
          <a:prstGeom prst="cloud">
            <a:avLst/>
          </a:prstGeom>
          <a:solidFill>
            <a:srgbClr val="9BEAFF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Группа«Капелька</a:t>
            </a:r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" name="Picture 2" descr="C:\Users\Хозяин\Desktop\группа\P106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6577138" cy="536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72" y="214290"/>
            <a:ext cx="7572428" cy="1071563"/>
          </a:xfrm>
          <a:prstGeom prst="cloud">
            <a:avLst/>
          </a:prstGeom>
          <a:solidFill>
            <a:srgbClr val="9BEAFF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Группа«Капелька</a:t>
            </a:r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Хозяин\Desktop\Семеновой И.В\P106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00439"/>
            <a:ext cx="4073508" cy="305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Хозяин\Desktop\Семеновой И.В\P106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4359259" cy="326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929486" cy="1143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возрастные– психологические особенностях </a:t>
            </a:r>
            <a:b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детей 4 – 5 лет: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ЛЮБОЗНАТЕЛЬНОСТЬ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ЭМОЦИИ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ОТНОШЕНИЯ СО СВЕРСТНИКАМИ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ТВОРЧЕСКИЕ СПОСОБНОСТИ </a:t>
            </a:r>
          </a:p>
          <a:p>
            <a:pPr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ПОТРЕБНОСТЬ В УВАЖЕНИИ СО СТОРОНЫ ВЗРОСЛОГО;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 ОБИДЧИВОСТЬ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Cambria" pitchFamily="18" charset="0"/>
              </a:rPr>
              <a:t>СТРЕМЛЕНИЕ К САМОСТОЯТЕЛЬНОСТИ </a:t>
            </a:r>
            <a:endParaRPr lang="ru-RU" sz="20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00562" y="1714488"/>
            <a:ext cx="484632" cy="428628"/>
          </a:xfrm>
          <a:prstGeom prst="downArrow">
            <a:avLst/>
          </a:prstGeom>
          <a:ln w="3810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00562" y="2500306"/>
            <a:ext cx="484632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3214686"/>
            <a:ext cx="484632" cy="47834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929066"/>
            <a:ext cx="484632" cy="50006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00562" y="4643446"/>
            <a:ext cx="484632" cy="50006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5572140"/>
            <a:ext cx="484632" cy="47834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1Septemb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1September</Template>
  <TotalTime>760</TotalTime>
  <Words>613</Words>
  <Application>Microsoft Office PowerPoint</Application>
  <PresentationFormat>Экран (4:3)</PresentationFormat>
  <Paragraphs>148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1September</vt:lpstr>
      <vt:lpstr> «ПУТЕШЕСТВИЕ В СТРАНУ ЗНАНИЙ ПРОДОЛЖАЕТСЯ, ИЛИ ТОЛЬКО ВПЕРЕД!» </vt:lpstr>
      <vt:lpstr>Слайд 2</vt:lpstr>
      <vt:lpstr>Цель:</vt:lpstr>
      <vt:lpstr> Упражнение «Пожелание» </vt:lpstr>
      <vt:lpstr> Упражнение «Как мы  провели лето» </vt:lpstr>
      <vt:lpstr> отправляемся в круиз по океану Знаний, которое продлится еще не один год, а конечный пункт нашего путешествия — это, конечно же, Школа. </vt:lpstr>
      <vt:lpstr>Группа«Капелька»</vt:lpstr>
      <vt:lpstr>Группа«Капелька»</vt:lpstr>
      <vt:lpstr>возрастные– психологические особенностях  детей 4 – 5 лет:</vt:lpstr>
      <vt:lpstr>Слайд 10</vt:lpstr>
      <vt:lpstr>Организованная образовательная  деятельность Средняя группа «Капелька»</vt:lpstr>
      <vt:lpstr>Организованная  образовательная  деятельность Средняя группа «Капелька»</vt:lpstr>
      <vt:lpstr>Организованная  образовательная  деятельность Средняя группа «Капелька»</vt:lpstr>
      <vt:lpstr>Слайд 14</vt:lpstr>
      <vt:lpstr>Слайд 15</vt:lpstr>
      <vt:lpstr>Родительский комитет: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СТРАНУ ЗНАНИЙ ПРОДОЛЖАЕТСЯ, ИЛИ ТОЛЬКО ВПЕРЕД!»</dc:title>
  <dc:creator>User</dc:creator>
  <cp:lastModifiedBy>Хозяин</cp:lastModifiedBy>
  <cp:revision>100</cp:revision>
  <dcterms:created xsi:type="dcterms:W3CDTF">2014-09-04T15:29:06Z</dcterms:created>
  <dcterms:modified xsi:type="dcterms:W3CDTF">2016-11-01T19:20:54Z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0008000a03000000000001023620</vt:lpwstr>
  </property>
</Properties>
</file>