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68" r:id="rId4"/>
    <p:sldId id="258" r:id="rId5"/>
    <p:sldId id="259" r:id="rId6"/>
    <p:sldId id="270" r:id="rId7"/>
    <p:sldId id="261" r:id="rId8"/>
    <p:sldId id="262" r:id="rId9"/>
    <p:sldId id="272" r:id="rId10"/>
    <p:sldId id="273" r:id="rId11"/>
    <p:sldId id="263" r:id="rId12"/>
    <p:sldId id="274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25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D945E9-234A-4C42-9D17-CDE6731B68DE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C2C5AA-9806-4A40-9DB3-62C08DF93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9448EC-B25A-4DFB-9F8E-767D3B372ECA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46428C-A48C-4B37-B314-4C2ABCA49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B5A187D7-242B-4C47-875F-A3F8087875C6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AE86F7-63F5-49AA-8B1E-B1AED15E0F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F023FF-EC83-485A-A147-50427571689E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5898FE-D1C0-4971-8AD6-E5C87C3D1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7B34BD-5A54-4F21-91C4-9FE39E773C00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AA11679-9AEF-4EE8-8346-4F8581F94A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69E7C-265E-469C-85A2-7A1BCE670349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21C9C3-CD7A-49C5-AB3C-5AECB044EF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40C833-CB0C-48DC-A25A-2725A980690D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62E4E9-9D49-4B43-A82C-9EE7A8650A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8899B3-4655-4505-9BF3-ADFD96D7268C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026CCB-EC7F-4054-A010-FB013FE3D0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A450BCA-C5D5-482D-897B-1DB1817DC307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039BD5-7F48-4AE8-A7BB-2F6857698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A6910-1B72-4AEA-A338-106E237A0529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E8A1F6-BC5D-42FA-9251-F78603BF52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FF36D2-576E-4411-9AC0-2CCAB1233B8D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3C6E3-A802-43F6-9CA0-2F3B4A06A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53B4278-0AA1-45B7-9FEA-BED192AC920B}" type="datetimeFigureOut">
              <a:rPr lang="ru-RU" smtClean="0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904BBD-BD86-446D-9B75-5F80AE299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5gym6.narod.ru/5/22/p9aa1.html" TargetMode="External"/><Relationship Id="rId7" Type="http://schemas.openxmlformats.org/officeDocument/2006/relationships/hyperlink" Target="http://club-kulibin.ru/wp-content/uploads/2015/08/Burovkin.pdf" TargetMode="External"/><Relationship Id="rId2" Type="http://schemas.openxmlformats.org/officeDocument/2006/relationships/hyperlink" Target="http://virtuallab.by/publ/video_opyty/video_opyty_khimija/krakhmal_s_jodom_reakcija_nevidimosti/41-1-0-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88.ru/7923-razvitie-poznavatelnykh-interesov-starshikh-doshkolnikov-v-protsesse-eksperimentalnoy-deyatelnosti.html" TargetMode="External"/><Relationship Id="rId5" Type="http://schemas.openxmlformats.org/officeDocument/2006/relationships/hyperlink" Target="http://dohcolonoc.ru/cons/2268-iz-opyta-raboty-po-teme-razvitie-lyuboznatelnosti-detej-posredstvom-opytno-issledovatelskoj-deyatelnosti-i-eksperimentirovaniya-v-dou.html" TargetMode="External"/><Relationship Id="rId4" Type="http://schemas.openxmlformats.org/officeDocument/2006/relationships/hyperlink" Target="http://www.moy-klad.ru/klady/11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322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latin typeface="Tahoma" pitchFamily="34" charset="0"/>
                <a:cs typeface="Tahoma" pitchFamily="34" charset="0"/>
              </a:rPr>
              <a:t>Организация исследовательской деятельности</a:t>
            </a:r>
            <a:r>
              <a:rPr lang="ru-RU" altLang="ru-RU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4000" b="1" dirty="0">
                <a:latin typeface="Tahoma" pitchFamily="34" charset="0"/>
                <a:cs typeface="Tahoma" pitchFamily="34" charset="0"/>
              </a:rPr>
            </a:br>
            <a:r>
              <a:rPr lang="ru-RU" altLang="ru-RU" sz="4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«Невидимая карта сокровищ»</a:t>
            </a:r>
            <a:r>
              <a:rPr lang="ru-RU" alt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4000" b="1" dirty="0" smtClean="0">
                <a:latin typeface="Tahoma" pitchFamily="34" charset="0"/>
                <a:cs typeface="Tahoma" pitchFamily="34" charset="0"/>
              </a:rPr>
            </a:br>
            <a:endParaRPr lang="ru-RU" altLang="ru-RU" sz="40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669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этап</a:t>
            </a:r>
            <a:endParaRPr lang="ru-RU" sz="4400">
              <a:solidFill>
                <a:srgbClr val="FFC000"/>
              </a:solidFill>
            </a:endParaRP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969963"/>
          </a:xfrm>
        </p:spPr>
        <p:txBody>
          <a:bodyPr/>
          <a:lstStyle/>
          <a:p>
            <a:pPr eaLnBrk="1" hangingPunct="1"/>
            <a:r>
              <a:rPr lang="ru-RU" altLang="ru-RU" smtClean="0"/>
              <a:t>Опытным путем выявляем реагент, необходимый для его проявления на бумаге.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340" name="Рисунок 3" descr="0-641-500x5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3495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lemon_PNG387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15446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 descr="icc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9891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bacfb49924e9ed0e54eadd4a577cad7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773238"/>
            <a:ext cx="9477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73f13c022dd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205038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Крест 9"/>
          <p:cNvSpPr/>
          <p:nvPr/>
        </p:nvSpPr>
        <p:spPr>
          <a:xfrm>
            <a:off x="3708400" y="3644900"/>
            <a:ext cx="503238" cy="503238"/>
          </a:xfrm>
          <a:prstGeom prst="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6" name="Рисунок 12" descr="op_2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3933825"/>
            <a:ext cx="15573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3" descr="question-634903_64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30381">
            <a:off x="4506913" y="3579813"/>
            <a:ext cx="311308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4" descr="569b57dba3f2c1524ecf3218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184467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48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92775" flipH="1">
            <a:off x="2874963" y="38211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Заключительный этап</a:t>
            </a:r>
            <a:endParaRPr lang="ru-RU" sz="44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DD8047"/>
              </a:buClr>
              <a:defRPr/>
            </a:pPr>
            <a:r>
              <a:rPr lang="ru-RU" dirty="0" smtClean="0">
                <a:solidFill>
                  <a:prstClr val="white"/>
                </a:solidFill>
              </a:rPr>
              <a:t>Дети делятся на 2 группы - </a:t>
            </a: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Пираты», «Искатели»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«Пираты» на ватмане крахмалом рисуют карту группы с кладом, и прячут его.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«Искатели» должны исследовать карту, проявить ее и найти клад.</a:t>
            </a:r>
          </a:p>
          <a:p>
            <a:pPr eaLnBrk="1" hangingPunct="1">
              <a:buClr>
                <a:srgbClr val="DD8047"/>
              </a:buClr>
              <a:defRPr/>
            </a:pP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Делаем фото отчет проведенного эксперимента.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Делаем выводы о проделанной работе.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16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41026" t="34615"/>
          <a:stretch>
            <a:fillRect/>
          </a:stretch>
        </p:blipFill>
        <p:spPr>
          <a:xfrm>
            <a:off x="395288" y="404813"/>
            <a:ext cx="4321175" cy="31924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_117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9032" t="50327" r="19993" b="-654"/>
          <a:stretch>
            <a:fillRect/>
          </a:stretch>
        </p:blipFill>
        <p:spPr>
          <a:xfrm>
            <a:off x="468313" y="3789363"/>
            <a:ext cx="5788025" cy="273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_1184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19823" r="6198"/>
          <a:stretch>
            <a:fillRect/>
          </a:stretch>
        </p:blipFill>
        <p:spPr>
          <a:xfrm>
            <a:off x="4248150" y="1773238"/>
            <a:ext cx="4895850" cy="291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4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Последующая работа</a:t>
            </a:r>
            <a:endParaRPr lang="ru-RU" sz="44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214283" y="1571612"/>
            <a:ext cx="7715304" cy="45370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Взаимодействие с родителями: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экспериментирование дома по созданию невидимых чернил из других материалов.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Взаимодействие в группе: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дальнейшее знакомство с применением невидимых чернил, создание тайных писем, открыток и т.п.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484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Оснащение предметно-пространственной развивающей среды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7532711" cy="44640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Для выявления необходимого реагента: 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- вода, сода, соль, мука, лимон, молоко, йод; листы бумаги, блюдца, мерная ложка, мерный стаканчик, пипетка, губки, кисточки.</a:t>
            </a:r>
          </a:p>
          <a:p>
            <a:pPr algn="just"/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Для организации поисков клада: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- вода, йод, картофель, терка, блюдца, мерная ложка, мерный стаканчик, пипетка, марля, кисточки, губки, ватман (с условными обозначениями), лупа.</a:t>
            </a:r>
          </a:p>
          <a:p>
            <a:pPr algn="just">
              <a:buFont typeface="Wingdings 2" pitchFamily="18" charset="2"/>
              <a:buNone/>
            </a:pPr>
            <a:endParaRPr lang="ru-RU" alt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alt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alt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altLang="ru-RU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Информационные ресурсы: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7534298" cy="46402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Крахмал с йодом. Реакция невидимости. </a:t>
            </a:r>
          </a:p>
          <a:p>
            <a:pPr algn="just">
              <a:buFont typeface="Wingdings 2" pitchFamily="18" charset="2"/>
              <a:buNone/>
            </a:pPr>
            <a:r>
              <a:rPr lang="en-US" altLang="ru-RU" sz="1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http://virtuallab.by/publ/video_opyty/video_opyty_khimija/krakhmal_s_jodom_reakcija_nevidimosti/41-1-0-97</a:t>
            </a: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Невидимые чернила </a:t>
            </a:r>
            <a:r>
              <a:rPr lang="en-US" altLang="ru-RU" sz="18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http://project5gym6.narod.ru/5/22/p9aa1.html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Пиратские клады </a:t>
            </a:r>
            <a:r>
              <a:rPr lang="en-US" altLang="ru-RU" sz="18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http://www.moy-klad.ru/klady/11/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Развитие любознательности детей посредством опытно-исследовательской деятельности и экспериментирования в ДОУ </a:t>
            </a:r>
          </a:p>
          <a:p>
            <a:pPr algn="just">
              <a:buFont typeface="Wingdings 2" pitchFamily="18" charset="2"/>
              <a:buNone/>
            </a:pPr>
            <a:r>
              <a:rPr lang="en-US" altLang="ru-RU" sz="1800" dirty="0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http://dohcolonoc.ru/cons/2268-iz-opyta-raboty-po-teme-razvitie-lyuboznatelnosti-detej-posredstvom-opytno-issledovatelskoj-deyatelnosti-i-eksperimentirovaniya-v-dou.html</a:t>
            </a: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Развитие познавательных интересов старших дошкольников в процессе экспериментальной деятельности </a:t>
            </a:r>
          </a:p>
          <a:p>
            <a:pPr algn="just">
              <a:buFont typeface="Wingdings 2" pitchFamily="18" charset="2"/>
              <a:buNone/>
            </a:pPr>
            <a:r>
              <a:rPr lang="en-US" altLang="ru-RU" sz="1800" dirty="0" smtClean="0">
                <a:solidFill>
                  <a:schemeClr val="accent2">
                    <a:lumMod val="50000"/>
                  </a:schemeClr>
                </a:solidFill>
                <a:hlinkClick r:id="rId6"/>
              </a:rPr>
              <a:t>http://ds88.ru/7923-razvitie-poznavatelnykh-interesov-starshikh-doshkolnikov-v-protsesse-eksperimentalnoy-deyatelnosti.html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Симпатические чернила </a:t>
            </a:r>
          </a:p>
          <a:p>
            <a:pPr algn="just">
              <a:buFont typeface="Wingdings 2" pitchFamily="18" charset="2"/>
              <a:buNone/>
            </a:pPr>
            <a:r>
              <a:rPr lang="en-US" altLang="ru-RU" sz="1800" dirty="0" smtClean="0">
                <a:solidFill>
                  <a:schemeClr val="accent2">
                    <a:lumMod val="50000"/>
                  </a:schemeClr>
                </a:solidFill>
                <a:hlinkClick r:id="rId7"/>
              </a:rPr>
              <a:t>http://club-kulibin.ru/wp-content/uploads/2015/08/Burovkin.pdf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altLang="ru-RU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altLang="ru-RU" smtClean="0"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altLang="ru-RU" smtClean="0"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4400" smtClean="0">
                <a:solidFill>
                  <a:srgbClr val="FFC000"/>
                </a:solidFill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611188" y="836613"/>
            <a:ext cx="8229600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800" i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Форма</a:t>
            </a:r>
            <a:r>
              <a:rPr lang="ru-RU" altLang="ru-RU" sz="2800" b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2800" b="1" smtClean="0">
                <a:latin typeface="Tahoma" pitchFamily="34" charset="0"/>
                <a:cs typeface="Tahoma" pitchFamily="34" charset="0"/>
              </a:rPr>
              <a:t> эксперимент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800" i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Период:</a:t>
            </a:r>
            <a:r>
              <a:rPr lang="ru-RU" altLang="ru-RU" sz="2800" i="1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800" b="1" smtClean="0">
                <a:latin typeface="Tahoma" pitchFamily="34" charset="0"/>
                <a:cs typeface="Tahoma" pitchFamily="34" charset="0"/>
              </a:rPr>
              <a:t>подготовительный этап – 2 дня, эксперимент – 1 день</a:t>
            </a:r>
            <a:endParaRPr lang="ru-RU" altLang="ru-RU" sz="2800" i="1" smtClean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800" i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Участники</a:t>
            </a:r>
            <a:r>
              <a:rPr lang="ru-RU" altLang="ru-RU" sz="2800" b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2800" b="1" smtClean="0">
                <a:latin typeface="Tahoma" pitchFamily="34" charset="0"/>
                <a:cs typeface="Tahoma" pitchFamily="34" charset="0"/>
              </a:rPr>
              <a:t> воспитатель, дети старшего дошкольного возраста</a:t>
            </a:r>
            <a:endParaRPr lang="ru-RU" sz="28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treasure-map-153425_960_720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356100" y="3357563"/>
            <a:ext cx="3595688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Актуальность </a:t>
            </a:r>
            <a:endParaRPr lang="ru-RU">
              <a:solidFill>
                <a:srgbClr val="FFC0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4294967295"/>
          </p:nvPr>
        </p:nvSpPr>
        <p:spPr>
          <a:xfrm>
            <a:off x="1142976" y="1628775"/>
            <a:ext cx="6572296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>
                <a:cs typeface="Tahoma" pitchFamily="34" charset="0"/>
              </a:rPr>
              <a:t>	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детей  и взрослых привлекает создание чего-то необычного из обычных предметов, используемых в быту. Таинственное, загадочное  пробуждает детскую познавательную активность, желание экспериментировать</a:t>
            </a:r>
            <a:r>
              <a:rPr lang="ru-RU" altLang="ru-RU" sz="3200" dirty="0" smtClean="0"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Планируемый результат</a:t>
            </a:r>
            <a:endParaRPr lang="ru-RU" sz="440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827089" y="1484313"/>
            <a:ext cx="7245374" cy="4824412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defRPr/>
            </a:pPr>
            <a:r>
              <a:rPr lang="ru-RU" altLang="ru-RU" sz="2800" dirty="0" smtClean="0">
                <a:cs typeface="Tahoma" pitchFamily="34" charset="0"/>
              </a:rPr>
              <a:t>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Дети знают способ изготовления чернил из крахмала, а также другие варианты создания невидимой карты для пиратов.</a:t>
            </a:r>
          </a:p>
          <a:p>
            <a:pPr marL="0" indent="0" algn="just" eaLnBrk="1" hangingPunct="1">
              <a:defRPr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Дети используют в процессе экспериментирования новые слова: «реагент», «крахмал», «проявление», «проявитель».</a:t>
            </a:r>
          </a:p>
          <a:p>
            <a:pPr algn="just" eaLnBrk="1" hangingPunct="1">
              <a:defRPr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Дети уверенно пользуются оборудованием для экспериментов: мерная ложка, пипетка, мерный стаканчик, лупа. </a:t>
            </a:r>
          </a:p>
          <a:p>
            <a:pPr algn="just" eaLnBrk="1" hangingPunct="1">
              <a:defRPr/>
            </a:pPr>
            <a:endParaRPr lang="ru-RU" altLang="ru-RU" sz="2800" dirty="0" smtClean="0">
              <a:cs typeface="Tahoma" pitchFamily="34" charset="0"/>
            </a:endParaRPr>
          </a:p>
          <a:p>
            <a:pPr marL="0" indent="0" algn="just" eaLnBrk="1" hangingPunct="1">
              <a:defRPr/>
            </a:pPr>
            <a:endParaRPr lang="ru-RU" altLang="ru-RU" sz="2800" dirty="0" smtClean="0">
              <a:cs typeface="Tahoma" pitchFamily="34" charset="0"/>
            </a:endParaRPr>
          </a:p>
          <a:p>
            <a:pPr marL="0" indent="0" algn="just" eaLnBrk="1" hangingPunct="1">
              <a:defRPr/>
            </a:pPr>
            <a:endParaRPr lang="ru-RU" altLang="ru-RU" sz="2800" dirty="0" smtClean="0">
              <a:cs typeface="Tahoma" pitchFamily="34" charset="0"/>
            </a:endParaRPr>
          </a:p>
          <a:p>
            <a:pPr marL="0" indent="0" algn="just" eaLnBrk="1" hangingPunct="1">
              <a:defRPr/>
            </a:pPr>
            <a:endParaRPr lang="ru-RU" altLang="ru-RU" sz="2800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Цели и задачи</a:t>
            </a:r>
            <a:endParaRPr lang="ru-RU" sz="440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1079500" y="1052513"/>
            <a:ext cx="6707210" cy="49688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ru-RU" altLang="ru-RU" sz="2800" b="1" dirty="0" smtClean="0">
                <a:solidFill>
                  <a:srgbClr val="FFC000"/>
                </a:solidFill>
                <a:cs typeface="Tahoma" pitchFamily="34" charset="0"/>
              </a:rPr>
              <a:t>Цель</a:t>
            </a:r>
            <a:r>
              <a:rPr lang="ru-RU" altLang="ru-RU" sz="3200" dirty="0" smtClean="0">
                <a:cs typeface="Tahoma" pitchFamily="34" charset="0"/>
              </a:rPr>
              <a:t> </a:t>
            </a:r>
            <a:r>
              <a:rPr lang="ru-RU" altLang="ru-RU" sz="2400" dirty="0" smtClean="0">
                <a:cs typeface="Tahoma" pitchFamily="34" charset="0"/>
              </a:rPr>
              <a:t>- 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стимулировать познавательно-исследовательскую активность детей;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- формировать представления детей о существовании невидимых чернил природного происхождения.</a:t>
            </a:r>
          </a:p>
          <a:p>
            <a:pPr algn="just"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Задачи: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-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оспитывать у детей самостоятельность, интерес к экспериментальной деятельности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;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- создать условия для выявления опытным путем необходимых проявителей;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- познакомить с новыми понятиями «реагент», «крахмал», «проявление», «проявитель»;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- закрепить умения работы  с оборудованием для экспериментирования.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9798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Интеграция образовательных областей: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8143900" cy="48244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dirty="0" smtClean="0">
                <a:solidFill>
                  <a:srgbClr val="7030A0"/>
                </a:solidFill>
                <a:cs typeface="Tahoma" pitchFamily="34" charset="0"/>
              </a:rPr>
              <a:t>Познавательное развитие (история возникновения невидимых чернил, их применения; упоминание о пиратах и их деятельности)</a:t>
            </a:r>
          </a:p>
          <a:p>
            <a:pPr algn="just" eaLnBrk="1" hangingPunct="1"/>
            <a:r>
              <a:rPr lang="ru-RU" dirty="0" smtClean="0">
                <a:solidFill>
                  <a:srgbClr val="7030A0"/>
                </a:solidFill>
                <a:cs typeface="Tahoma" pitchFamily="34" charset="0"/>
              </a:rPr>
              <a:t>Художественно-эстетическое развитие (изображение карты на бумаге; развитие фантазии, </a:t>
            </a:r>
            <a:r>
              <a:rPr lang="ru-RU" dirty="0" err="1" smtClean="0">
                <a:solidFill>
                  <a:srgbClr val="7030A0"/>
                </a:solidFill>
                <a:cs typeface="Tahoma" pitchFamily="34" charset="0"/>
              </a:rPr>
              <a:t>креативности</a:t>
            </a:r>
            <a:r>
              <a:rPr lang="ru-RU" dirty="0" smtClean="0">
                <a:solidFill>
                  <a:srgbClr val="7030A0"/>
                </a:solidFill>
                <a:cs typeface="Tahoma" pitchFamily="34" charset="0"/>
              </a:rPr>
              <a:t>)</a:t>
            </a:r>
          </a:p>
          <a:p>
            <a:pPr algn="just" eaLnBrk="1" hangingPunct="1"/>
            <a:r>
              <a:rPr lang="ru-RU" dirty="0" smtClean="0">
                <a:solidFill>
                  <a:srgbClr val="7030A0"/>
                </a:solidFill>
                <a:cs typeface="Tahoma" pitchFamily="34" charset="0"/>
              </a:rPr>
              <a:t>Социально-коммуникативное развитие (работа детей в командах «Пираты», «Искатели клада»)</a:t>
            </a:r>
          </a:p>
          <a:p>
            <a:pPr algn="just" eaLnBrk="1" hangingPunct="1"/>
            <a:r>
              <a:rPr lang="ru-RU" dirty="0" smtClean="0">
                <a:solidFill>
                  <a:srgbClr val="7030A0"/>
                </a:solidFill>
                <a:cs typeface="Tahoma" pitchFamily="34" charset="0"/>
              </a:rPr>
              <a:t>Речевое развитие: (знакомство с новыми понятиями)</a:t>
            </a:r>
          </a:p>
        </p:txBody>
      </p:sp>
    </p:spTree>
  </p:cSld>
  <p:clrMapOvr>
    <a:masterClrMapping/>
  </p:clrMapOvr>
  <p:transition advTm="1938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Подготовительный этап</a:t>
            </a:r>
            <a:endParaRPr lang="ru-RU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518525" cy="56165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mtClean="0">
                <a:solidFill>
                  <a:srgbClr val="FFC000"/>
                </a:solidFill>
                <a:cs typeface="Tahoma" pitchFamily="34" charset="0"/>
              </a:rPr>
              <a:t>Вводная диагностика:</a:t>
            </a:r>
            <a:r>
              <a:rPr lang="ru-RU" altLang="ru-RU" smtClean="0">
                <a:cs typeface="Tahoma" pitchFamily="34" charset="0"/>
              </a:rPr>
              <a:t> опорос на тему невидимых чернил, о знании материалов из которых они получаются, способов проявления.</a:t>
            </a:r>
          </a:p>
          <a:p>
            <a:pPr algn="just" eaLnBrk="1" hangingPunct="1"/>
            <a:r>
              <a:rPr lang="ru-RU" altLang="ru-RU" smtClean="0">
                <a:solidFill>
                  <a:srgbClr val="FFC000"/>
                </a:solidFill>
                <a:cs typeface="Tahoma" pitchFamily="34" charset="0"/>
              </a:rPr>
              <a:t>Предварительные мероприятия по теме: </a:t>
            </a:r>
            <a:r>
              <a:rPr lang="ru-RU" altLang="ru-RU" smtClean="0">
                <a:cs typeface="Tahoma" pitchFamily="34" charset="0"/>
              </a:rPr>
              <a:t>знакомство с понятием невидимых чернил при просмотре эпизода мультфильма «Фиксики»; рассказ об истории появления невидимых чернил и их видах.</a:t>
            </a:r>
            <a:endParaRPr lang="en-US" altLang="ru-RU" smtClean="0">
              <a:cs typeface="Tahoma" pitchFamily="34" charset="0"/>
            </a:endParaRPr>
          </a:p>
          <a:p>
            <a:pPr algn="just" eaLnBrk="1" hangingPunct="1"/>
            <a:r>
              <a:rPr lang="ru-RU" altLang="ru-RU" smtClean="0">
                <a:solidFill>
                  <a:srgbClr val="FFC000"/>
                </a:solidFill>
                <a:cs typeface="Tahoma" pitchFamily="34" charset="0"/>
              </a:rPr>
              <a:t>Способы мотивации участников:</a:t>
            </a:r>
            <a:r>
              <a:rPr lang="ru-RU" altLang="ru-RU" smtClean="0">
                <a:cs typeface="Tahoma" pitchFamily="34" charset="0"/>
              </a:rPr>
              <a:t> рассказ о деятельности пиратов, заинтересовать с помощью проблемного вопроса «Существуют ли невидимые чернила, которые проявляются не нагреванием?»; разделение на команды «Пираты» и «Искатели сокровищ».</a:t>
            </a:r>
          </a:p>
          <a:p>
            <a:pPr algn="just" eaLnBrk="1" hangingPunct="1"/>
            <a:endParaRPr lang="ru-RU" altLang="ru-RU" smtClean="0">
              <a:cs typeface="Tahoma" pitchFamily="34" charset="0"/>
            </a:endParaRPr>
          </a:p>
          <a:p>
            <a:pPr algn="just" eaLnBrk="1" hangingPunct="1"/>
            <a:endParaRPr lang="ru-RU" altLang="ru-RU" smtClean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этап</a:t>
            </a:r>
            <a:endParaRPr lang="ru-RU" sz="44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7675588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Вспомним кто такие пираты, чем они занимаются (дети вспоминают про пиратов, о том, что они ищут сокровища и хранят их в сундуках на острове, про карту сокровищ)</a:t>
            </a:r>
          </a:p>
          <a:p>
            <a:pPr eaLnBrk="1" hangingPunct="1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Проблемный вопрос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«Как сделать карту сокровищ невидимой, чтобы сокровища никто не нашел?» (дети вспоминают понятие «невидимых чернил»; знакомимся с историей их появления, их применением.</a:t>
            </a:r>
          </a:p>
          <a:p>
            <a:pPr eaLnBrk="1" hangingPunct="1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Проблемный вопрос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Существуют ли невидимые чернила, которые проявляются не нагреванием?»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этап</a:t>
            </a:r>
            <a:endParaRPr lang="ru-RU" sz="4400">
              <a:solidFill>
                <a:srgbClr val="FFC000"/>
              </a:solidFill>
            </a:endParaRPr>
          </a:p>
        </p:txBody>
      </p:sp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431800" y="1412875"/>
            <a:ext cx="8712200" cy="1295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Знакомимся с содержанием крахмала в картофеле</a:t>
            </a:r>
          </a:p>
        </p:txBody>
      </p:sp>
      <p:pic>
        <p:nvPicPr>
          <p:cNvPr id="13316" name="Рисунок 3" descr="0015-008-Frantsuzskaja-posud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4221163"/>
            <a:ext cx="43815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1108650-350x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3287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kartosh1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437063"/>
            <a:ext cx="31686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 descr="r1_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349500"/>
            <a:ext cx="2794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814</TotalTime>
  <Words>582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Организация исследовательской деятельности «Невидимая карта сокровищ» </vt:lpstr>
      <vt:lpstr>Слайд 2</vt:lpstr>
      <vt:lpstr>Актуальность </vt:lpstr>
      <vt:lpstr>Планируемый результат</vt:lpstr>
      <vt:lpstr>Цели и задачи</vt:lpstr>
      <vt:lpstr> Интеграция образовательных областей:</vt:lpstr>
      <vt:lpstr>Подготовительный этап</vt:lpstr>
      <vt:lpstr>Основной этап</vt:lpstr>
      <vt:lpstr>Основной этап</vt:lpstr>
      <vt:lpstr>Основной этап</vt:lpstr>
      <vt:lpstr>Заключительный этап</vt:lpstr>
      <vt:lpstr>Слайд 12</vt:lpstr>
      <vt:lpstr>Последующая работа</vt:lpstr>
      <vt:lpstr>Оснащение предметно-пространственной развивающей среды </vt:lpstr>
      <vt:lpstr>Информационные ресурсы: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образовательного мероприятия ( занятие, экскурсия, проект, мероприятие с родителями и др.)</dc:title>
  <dc:creator>student</dc:creator>
  <cp:lastModifiedBy>Хозяин</cp:lastModifiedBy>
  <cp:revision>84</cp:revision>
  <dcterms:created xsi:type="dcterms:W3CDTF">2014-03-14T08:03:39Z</dcterms:created>
  <dcterms:modified xsi:type="dcterms:W3CDTF">2016-10-30T13:38:45Z</dcterms:modified>
</cp:coreProperties>
</file>