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334" r:id="rId3"/>
    <p:sldId id="315" r:id="rId4"/>
    <p:sldId id="323" r:id="rId5"/>
    <p:sldId id="319" r:id="rId6"/>
    <p:sldId id="316" r:id="rId7"/>
    <p:sldId id="324" r:id="rId8"/>
    <p:sldId id="320" r:id="rId9"/>
    <p:sldId id="328" r:id="rId10"/>
    <p:sldId id="331" r:id="rId11"/>
    <p:sldId id="330" r:id="rId12"/>
    <p:sldId id="270" r:id="rId13"/>
    <p:sldId id="288" r:id="rId14"/>
    <p:sldId id="327" r:id="rId15"/>
    <p:sldId id="295" r:id="rId16"/>
    <p:sldId id="296" r:id="rId17"/>
    <p:sldId id="298" r:id="rId18"/>
    <p:sldId id="291" r:id="rId19"/>
    <p:sldId id="297" r:id="rId20"/>
    <p:sldId id="299" r:id="rId21"/>
    <p:sldId id="332" r:id="rId22"/>
    <p:sldId id="286" r:id="rId23"/>
    <p:sldId id="277" r:id="rId24"/>
    <p:sldId id="300" r:id="rId25"/>
    <p:sldId id="318" r:id="rId26"/>
    <p:sldId id="30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414" autoAdjust="0"/>
  </p:normalViewPr>
  <p:slideViewPr>
    <p:cSldViewPr>
      <p:cViewPr varScale="1">
        <p:scale>
          <a:sx n="77" d="100"/>
          <a:sy n="77" d="100"/>
        </p:scale>
        <p:origin x="-102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ABC4C-1015-46E2-BF2F-6851491CD5D4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B082F-268F-434D-B94C-9371C2667C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B082F-268F-434D-B94C-9371C2667CD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6CF-F357-4447-9B9A-4861C4A61DDB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F251-58F6-4AD4-A147-A85799973E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6CF-F357-4447-9B9A-4861C4A61DDB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F251-58F6-4AD4-A147-A85799973E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6CF-F357-4447-9B9A-4861C4A61DDB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F251-58F6-4AD4-A147-A85799973E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6CF-F357-4447-9B9A-4861C4A61DDB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F251-58F6-4AD4-A147-A85799973E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10a9ff_fdc3385_X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453792"/>
            <a:ext cx="2267744" cy="2246579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 userDrawn="1"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блестки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6CF-F357-4447-9B9A-4861C4A61DDB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F251-58F6-4AD4-A147-A85799973E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блестки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6CF-F357-4447-9B9A-4861C4A61DDB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F251-58F6-4AD4-A147-A85799973E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6CF-F357-4447-9B9A-4861C4A61DDB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F251-58F6-4AD4-A147-A85799973E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6CF-F357-4447-9B9A-4861C4A61DDB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F251-58F6-4AD4-A147-A85799973E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6CF-F357-4447-9B9A-4861C4A61DDB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F251-58F6-4AD4-A147-A85799973E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6CF-F357-4447-9B9A-4861C4A61DDB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F251-58F6-4AD4-A147-A85799973E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6CF-F357-4447-9B9A-4861C4A61DDB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F251-58F6-4AD4-A147-A85799973E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B26CF-F357-4447-9B9A-4861C4A61DDB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5F251-58F6-4AD4-A147-A85799973E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_10a9ff_fdc3385_XL.png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0" y="2670394"/>
            <a:ext cx="4067944" cy="4029977"/>
          </a:xfrm>
          <a:prstGeom prst="rect">
            <a:avLst/>
          </a:prstGeom>
        </p:spPr>
      </p:pic>
      <p:pic>
        <p:nvPicPr>
          <p:cNvPr id="10" name="Рисунок 9" descr="блестки.png"/>
          <p:cNvPicPr>
            <a:picLocks noChangeAspect="1"/>
          </p:cNvPicPr>
          <p:nvPr userDrawn="1"/>
        </p:nvPicPr>
        <p:blipFill>
          <a:blip r:embed="rId14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6.pn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.pn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69.jpeg"/><Relationship Id="rId5" Type="http://schemas.openxmlformats.org/officeDocument/2006/relationships/hyperlink" Target="http://www.rosleshoz.gov.ru/forest_fires/prevention/Zacshita_lesa_ot_pozharov-2.jpg" TargetMode="External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82.jpeg"/><Relationship Id="rId5" Type="http://schemas.openxmlformats.org/officeDocument/2006/relationships/image" Target="../media/image77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.png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1;&#1086;&#1079;&#1103;&#1080;&#1085;\Desktop\&#1041;&#1077;&#1088;&#1077;&#1075;&#1080;&#1090;&#1077;%20&#1083;&#1077;&#1089;!\Detskie_pesni_-_pro_semyu_v_obrezke_(iPlayer.fm)%20(1).mp3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500042"/>
            <a:ext cx="73581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«Берегите </a:t>
            </a:r>
            <a:r>
              <a:rPr lang="ru-RU" sz="4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лес </a:t>
            </a:r>
            <a:r>
              <a:rPr lang="ru-RU" sz="4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Ярославской области!»          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57720" y="5143512"/>
            <a:ext cx="4143436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Выполнила:</a:t>
            </a:r>
            <a:r>
              <a:rPr lang="en-US" sz="2400" b="1" i="1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Румянцева А.Н.</a:t>
            </a:r>
          </a:p>
          <a:p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                      воспитатель</a:t>
            </a:r>
            <a:endParaRPr lang="ru-RU" sz="2400" i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7" name="Picture 6" descr="https://im3-tub-ru.yandex.net/i?id=ba884149f61270a609abc92f09e8099c&amp;n=33&amp;h=215&amp;w=3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496"/>
            <a:ext cx="47686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 descr="C:\Users\Хозяин\Desktop\fabulous-background-with-insects-powerpoint-background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42908" y="-104501"/>
            <a:ext cx="9521370" cy="7105401"/>
          </a:xfrm>
          <a:prstGeom prst="rect">
            <a:avLst/>
          </a:prstGeom>
          <a:noFill/>
        </p:spPr>
      </p:pic>
      <p:pic>
        <p:nvPicPr>
          <p:cNvPr id="4" name="Рисунок 3" descr="http://ivanchaj.ru/media/mod_virtuemart_magiczoomplus/magictoolbox_cache/e9aa5829e6c10d4d291592ef82083f5e/7/1/71/original/743426267/0071-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4857751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galleryua.com/d/3303-4/P81519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laik.ru/uploads/683/3904fc74b15b19cbbc9f7db7edb3755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14686"/>
            <a:ext cx="4857752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://agrobiz.net/modules/goods/images/5big-624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214686"/>
            <a:ext cx="4357686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 descr="C:\Users\Хозяин\Desktop\fabulous-background-with-insects-powerpoint-backgrounds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42908" y="-104501"/>
            <a:ext cx="9521370" cy="7105401"/>
          </a:xfrm>
          <a:prstGeom prst="rect">
            <a:avLst/>
          </a:prstGeom>
          <a:noFill/>
        </p:spPr>
      </p:pic>
      <p:pic>
        <p:nvPicPr>
          <p:cNvPr id="10" name="Picture 4" descr="http://narodnimisredstvami.ru/wp-content/uploads/2015/04/Bashmachok-nastoyashhi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071802" cy="1857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1785926"/>
            <a:ext cx="274589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башмачок настоящий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ttp://supersadovod.ru/wp-content/uploads/2013/05/YAtryishnik-shlemonosnyiy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0"/>
            <a:ext cx="2786082" cy="1857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357554" y="1785926"/>
            <a:ext cx="285752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ятрышник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шлемоносный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 descr="http://supersadovod.ru/wp-content/uploads/2013/05/Ofris-nasekomonosnay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0"/>
            <a:ext cx="2643174" cy="1857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572264" y="1785926"/>
            <a:ext cx="257173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офрис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насекомоносная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Epipogium aphyllum plants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43116"/>
            <a:ext cx="3071802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http://www.dpol4.ru/img/picture/Jul/17/1c6bbc4a2e2dd01b32afdbefda4d3c74/2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16" y="2143116"/>
            <a:ext cx="292895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http://www.green.tsu.ru/upload/Image/news/2014/liparis_lezelya.jpe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86512" y="2143116"/>
            <a:ext cx="285748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0" y="4000504"/>
            <a:ext cx="300036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надбородник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безлистный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71868" y="4000504"/>
            <a:ext cx="231730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борец Флерова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572264" y="4000504"/>
            <a:ext cx="231730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липарис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Лезеля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Dactylorhiza traunsteineri 06070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429132"/>
            <a:ext cx="3071834" cy="217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http://ribkiakvariumnie.ru/images/rastenija/polushnik_ozernyj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57554" y="4357694"/>
            <a:ext cx="2857520" cy="218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http://dinoera.com/sites/default/files/isoetes_echinospora_04-06_cc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37309" y="4357694"/>
            <a:ext cx="2806691" cy="212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6488668"/>
            <a:ext cx="342899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пальцекорник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Траутштейнера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500430" y="6488668"/>
            <a:ext cx="267449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полушник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озерный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215042" y="6488668"/>
            <a:ext cx="292895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полушник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щетинистый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-142900"/>
            <a:ext cx="9722809" cy="7108171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71538" y="2214554"/>
            <a:ext cx="478634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Н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езаконная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рубка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лесов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baseline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Лесные пожары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3. Лесоторфяные пожары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Вредители  и болезни леса 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photos.lifeisphoto.ru/5/0/540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4214818"/>
            <a:ext cx="3764330" cy="2460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https://im3-tub-ru.yandex.net/i?id=ba884149f61270a609abc92f09e8099c&amp;n=33&amp;h=215&amp;w=3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4429132"/>
            <a:ext cx="3213677" cy="2214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Picture 18" descr="http://severpost.ru/docs/upload/139117192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2143116"/>
            <a:ext cx="3079054" cy="191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142976" y="928670"/>
            <a:ext cx="6286544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Причины потери лесного фонда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Ярославской области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-142900"/>
            <a:ext cx="9722809" cy="710817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643042" y="285728"/>
            <a:ext cx="5929354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Незаконная рубка лесов</a:t>
            </a: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857324" y="5857892"/>
            <a:ext cx="728667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Контакты: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Бойченко Анатолий Владимирович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(4852)74-05-05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E-mail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boychenkoav@region.adm.yar.ru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://dorinfo.ru/upload/iblock/d62/140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2214554"/>
            <a:ext cx="4511978" cy="3006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C:\Users\Хозяин\Desktop\Новая папка (5)\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32" y="2000240"/>
            <a:ext cx="5235904" cy="3198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Хозяин\Desktop\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5918" y="1071546"/>
            <a:ext cx="5857916" cy="4388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https://im0-tub-ru.yandex.net/i?id=59a9a5d4bd22939d54b787cf346c1198&amp;n=33&amp;h=215&amp;w=28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85852" y="1000108"/>
            <a:ext cx="6572296" cy="460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https://im3-tub-ru.yandex.net/i?id=0226cf2ef34b0a74504b8276552795ff&amp;n=33&amp;h=215&amp;w=38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0100" y="1000108"/>
            <a:ext cx="7296642" cy="4668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2126" y="-428652"/>
            <a:ext cx="9469035" cy="74295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1214422"/>
            <a:ext cx="81439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214422"/>
            <a:ext cx="807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071538" y="0"/>
            <a:ext cx="635798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«Еще вчера здесь был лес …»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500694" y="2786058"/>
            <a:ext cx="350043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Северянка», 2013.07.20 №53,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Острый угол, Экология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500430" y="4929198"/>
            <a:ext cx="5143536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 фото - Маргарита КОЖЕВНИКОВА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Еще вчера здесь был лес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857232"/>
            <a:ext cx="4857784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85786" y="4286256"/>
            <a:ext cx="437536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реки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Ухра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 районе деревни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Фоминское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57620" y="5786454"/>
            <a:ext cx="4819781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 защитит наши леса?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5464" y="-142900"/>
            <a:ext cx="9918273" cy="725107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28794" y="428604"/>
            <a:ext cx="4894655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Лесные пожары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https://im1-tub-ru.yandex.net/i?id=1d07b4f3dd32a03dae65ae96368586e1&amp;n=33&amp;h=215&amp;w=32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2500306"/>
            <a:ext cx="4000496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Иллюстрация в статье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500174"/>
            <a:ext cx="3571868" cy="3643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85720" y="121442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s://im3-tub-ru.yandex.net/i?id=7f56d0abcb3ff0519fbe71f11777027e&amp;n=33&amp;h=215&amp;w=35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285860"/>
            <a:ext cx="8888839" cy="5429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https://im3-tub-ru.yandex.net/i?id=b709d9821d3a1c2e8d8871da6eca1850&amp;n=33&amp;h=215&amp;w=3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071546"/>
            <a:ext cx="9358346" cy="5925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4" name="Picture 6" descr="https://im3-tub-ru.yandex.net/i?id=c30b516bc58e46232ae25f2b58d9976e&amp;n=33&amp;h=215&amp;w=3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14346" y="-214338"/>
            <a:ext cx="9932996" cy="7333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33" y="-142900"/>
            <a:ext cx="9620317" cy="7215238"/>
          </a:xfrm>
          <a:prstGeom prst="rect">
            <a:avLst/>
          </a:prstGeom>
          <a:noFill/>
        </p:spPr>
      </p:pic>
      <p:pic>
        <p:nvPicPr>
          <p:cNvPr id="5" name="Рисунок 4" descr="http://www.rosleshoz.gov.ru/forest_fires/prevention/Zacshita_lesa_ot_pozharov-2.jpg?display=xsmall">
            <a:hlinkClick r:id="rId5" tgtFrame="&quot;_blank&quot;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6644" y="1214422"/>
            <a:ext cx="1857356" cy="2714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857224" y="142852"/>
            <a:ext cx="7929618" cy="9642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304704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Профилактика лесных пожаров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Иллюстрация в статье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42908" y="2000216"/>
            <a:ext cx="7215238" cy="4857784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med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-142900"/>
            <a:ext cx="9722809" cy="7108171"/>
          </a:xfrm>
          <a:prstGeom prst="rect">
            <a:avLst/>
          </a:prstGeom>
          <a:noFill/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500166" y="500042"/>
            <a:ext cx="5745203" cy="12412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304704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Федеральный резерв ПДПС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Иллюстрация в статье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1928802"/>
            <a:ext cx="7358114" cy="4929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3000">
    <p:wipe/>
  </p:transition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33" y="-142900"/>
            <a:ext cx="9525065" cy="7143799"/>
          </a:xfrm>
          <a:prstGeom prst="rect">
            <a:avLst/>
          </a:prstGeom>
          <a:noFill/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857356" y="428604"/>
            <a:ext cx="5214942" cy="9642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304704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Наземная охрана лесов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Иллюстрация в статье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785902"/>
            <a:ext cx="8215370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3000">
    <p:wipe/>
  </p:transition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-142900"/>
            <a:ext cx="9722809" cy="7108171"/>
          </a:xfrm>
          <a:prstGeom prst="rect">
            <a:avLst/>
          </a:prstGeom>
          <a:noFill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357290" y="571480"/>
            <a:ext cx="5857916" cy="964237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304704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Авиационная охрана лесов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ллюстрация в статье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1785926"/>
            <a:ext cx="7286676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3000">
    <p:wipe/>
  </p:transition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-142900"/>
            <a:ext cx="9722809" cy="710817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1214422"/>
            <a:ext cx="81439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s://im2-tub-ru.yandex.net/i?id=19066474398f55e5c7ea43d8c6cdf3bd&amp;n=33&amp;h=215&amp;w=38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7224" y="3589787"/>
            <a:ext cx="5806776" cy="3268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0" descr="https://im2-tub-ru.yandex.net/i?id=2f816a824acc04e096c566b9b533d0ab&amp;n=33&amp;h=215&amp;w=3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285728"/>
            <a:ext cx="4929190" cy="3281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8" name="Picture 4" descr="Фотографии леса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346021" cy="6858000"/>
          </a:xfrm>
          <a:prstGeom prst="rect">
            <a:avLst/>
          </a:prstGeom>
          <a:noFill/>
        </p:spPr>
      </p:pic>
      <p:pic>
        <p:nvPicPr>
          <p:cNvPr id="26630" name="Picture 6" descr="Лесное фото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00166" y="428604"/>
            <a:ext cx="6143668" cy="6143668"/>
          </a:xfrm>
          <a:prstGeom prst="rect">
            <a:avLst/>
          </a:prstGeom>
          <a:noFill/>
        </p:spPr>
      </p:pic>
      <p:pic>
        <p:nvPicPr>
          <p:cNvPr id="26634" name="Picture 10" descr="Фотографии природы.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14346" y="-285776"/>
            <a:ext cx="9962286" cy="7305678"/>
          </a:xfrm>
          <a:prstGeom prst="rect">
            <a:avLst/>
          </a:prstGeom>
          <a:noFill/>
        </p:spPr>
      </p:pic>
      <p:pic>
        <p:nvPicPr>
          <p:cNvPr id="15" name="Picture 8" descr="Фотографии природы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214346" y="-285800"/>
            <a:ext cx="10072758" cy="7143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2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84" y="-105509"/>
            <a:ext cx="9572692" cy="7106409"/>
          </a:xfrm>
          <a:prstGeom prst="rect">
            <a:avLst/>
          </a:prstGeom>
          <a:noFill/>
        </p:spPr>
      </p:pic>
      <p:pic>
        <p:nvPicPr>
          <p:cNvPr id="8" name="Рисунок 7" descr="http://vitusltd.ru/blog/wp-content/uploads/2014/05/smoljanoj_rak_serjanka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3643290"/>
            <a:ext cx="400052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572264" y="3357562"/>
            <a:ext cx="231730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трутовник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0232" y="6357958"/>
            <a:ext cx="231730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корневая губка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43702" y="6357958"/>
            <a:ext cx="231730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смоляной рак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728" y="1643050"/>
            <a:ext cx="58579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Вредители и болезни леса</a:t>
            </a:r>
            <a:endParaRPr lang="ru-RU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mycoweb.narod.ru/fungi/Submitted/ODG/ODG1_Heterobasidion_annosum_02_STV_20090917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42852"/>
            <a:ext cx="4714908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img-fotki.yandex.ru/get/6505/96587932.11/0_869ab_62145886_XL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0" y="142852"/>
            <a:ext cx="385765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ic.pics.livejournal.com/lev_leshii/43120776/298719/298719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714620"/>
            <a:ext cx="8033434" cy="286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85784" y="-105509"/>
            <a:ext cx="9572692" cy="710640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428728" y="1643050"/>
            <a:ext cx="58579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Заболачивание  леса</a:t>
            </a:r>
            <a:endParaRPr lang="ru-RU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https://im2-tub-ru.yandex.net/i?id=81e65a179bb93783e5f1438522c61af1&amp;n=33&amp;h=215&amp;w=3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500042"/>
            <a:ext cx="8331661" cy="5545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42" name="Picture 6" descr="https://im2-tub-ru.yandex.net/i?id=d6dc061654c0b30a6d5be39aa1790f62&amp;n=33&amp;h=215&amp;w=3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85728"/>
            <a:ext cx="8922437" cy="5920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-142900"/>
            <a:ext cx="9722809" cy="710817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643306" y="2500306"/>
            <a:ext cx="5715040" cy="230832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Ярославская Экологическая Областная Общественная Организация 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"Зеленая ветвь" (экологический клуб)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Координаты клуба: 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г.Ярославль, ул.Богдановича, дом 22,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этаж 4, офис 4, телефон: 8(4852)72-99-62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00298" y="3500438"/>
            <a:ext cx="5572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5643578"/>
            <a:ext cx="550072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ФБУ «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Авиалесоохрана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разработано мобильное приложение «Берегите лес»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14290"/>
            <a:ext cx="8429684" cy="15696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Ярославской области создано специализированное государственное бюджетное учреждение Ярославской области «Лесная охрана» </a:t>
            </a:r>
            <a:endParaRPr lang="en-US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(СГБУ ЯО «Лесная охрана»)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214554"/>
            <a:ext cx="3143240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области действует единый федеральный телефон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«Прямая линия лесной охраны»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8-800-100-94-00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www.aviales.ru/files/foto/2015/newsfoto/berles_new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710" y="5357826"/>
            <a:ext cx="1524000" cy="1247775"/>
          </a:xfrm>
          <a:prstGeom prst="rect">
            <a:avLst/>
          </a:prstGeom>
          <a:noFill/>
        </p:spPr>
      </p:pic>
      <p:pic>
        <p:nvPicPr>
          <p:cNvPr id="8198" name="Picture 6" descr="https://im2-tub-ru.yandex.net/i?id=e28f0a6aba13018ae3ab2bc4150060dc&amp;n=33&amp;h=215&amp;w=16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5214926"/>
            <a:ext cx="1428728" cy="164307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 animBg="1"/>
      <p:bldP spid="9" grpId="0" build="p" animBg="1"/>
      <p:bldP spid="11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5786" y="3214685"/>
            <a:ext cx="6786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-142900"/>
            <a:ext cx="9722809" cy="725107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285852" y="214290"/>
            <a:ext cx="6929486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Лесовосстановительные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1472" y="1857364"/>
            <a:ext cx="6359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Посеяно 5 га питомников.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00100" y="2428868"/>
            <a:ext cx="7286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теплицах и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питомниах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области выращено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млн.шт. стандартного посадочного материала.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3429000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2016 году запланирован посев семян в Петровском и Даниловском питомниках на площади 4,7 га.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Планируется посеять 345 кг семян ели европейской.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-142900"/>
            <a:ext cx="9722809" cy="7108171"/>
          </a:xfrm>
          <a:prstGeom prst="rect">
            <a:avLst/>
          </a:prstGeom>
          <a:noFill/>
        </p:spPr>
      </p:pic>
      <p:pic>
        <p:nvPicPr>
          <p:cNvPr id="2" name="Picture 2" descr="C:\Users\Хозяин\Desktop\лес\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4557679"/>
            <a:ext cx="2776534" cy="230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28662" y="0"/>
            <a:ext cx="7643866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Ярославской области</a:t>
            </a:r>
          </a:p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проводятся акции: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«Всероссийский день посадки леса»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 «Живи, лес!»             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vskazku.com/data/attachment/forum/201308/01/193505wiziid1z521up5fp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571744"/>
            <a:ext cx="428625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https://im0-tub-ru.yandex.net/i?id=3e47d8eea743e4d7e4a86b7e00bb0b67&amp;n=33&amp;h=215&amp;w=28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6380" y="2500306"/>
            <a:ext cx="2733675" cy="2047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https://im3-tub-ru.yandex.net/i?id=ba884149f61270a609abc92f09e8099c&amp;n=33&amp;h=215&amp;w=3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0" y="4643446"/>
            <a:ext cx="2971800" cy="2047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4346" y="142852"/>
            <a:ext cx="9722809" cy="710817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1214422"/>
            <a:ext cx="7715304" cy="4893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2016 год запланировано проведение профилактических мероприятий в следующих объёмах: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устройство противопожарных минерализованных полос – 1500 км;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уход за противопожарными минерализованными полосами – 2300 км;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строительство дорог противопожарного назначения – 44, 4 км;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ремонт дорог противопожарного назначения – 100 км;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проведение отжига сухого напочвенного покрова на площади 230 га. 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vaspitatelelena.ucoz.ru/ne_shutite_s_ognjom2.jpg"/>
          <p:cNvPicPr/>
          <p:nvPr/>
        </p:nvPicPr>
        <p:blipFill>
          <a:blip r:embed="rId2"/>
          <a:srcRect b="3031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&amp;Rcy;&amp;acy;&amp;scy;&amp;tcy;&amp;icy;&amp;tcy;&amp;iecy;&amp;lcy;&amp;softcy;&amp;ncy;&amp;ocy;&amp;scy;&amp;tcy;&amp;softcy; &amp;YAcy;&amp;rcy;&amp;ocy;&amp;scy;&amp;lcy;&amp;acy;&amp;vcy;&amp;scy;&amp;kcy;&amp;ocy;&amp;jcy; &amp;ocy;&amp;bcy;&amp;lcy;&amp;acy;&amp;scy;&amp;tcy;&amp;i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500042"/>
            <a:ext cx="7572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Общая площадь лесного фонда – 1772 500 га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43504" y="5357826"/>
            <a:ext cx="371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Территория области занята лесом на 45%</a:t>
            </a:r>
            <a:endParaRPr lang="ru-RU" sz="2800" dirty="0"/>
          </a:p>
        </p:txBody>
      </p:sp>
    </p:spTree>
  </p:cSld>
  <p:clrMapOvr>
    <a:masterClrMapping/>
  </p:clrMapOvr>
  <p:transition spd="med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4346" y="-250171"/>
            <a:ext cx="9937155" cy="725107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0"/>
            <a:ext cx="6286544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Национальный парк </a:t>
            </a:r>
          </a:p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Плещеево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озеро» -  16 600 га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Плещеево озер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1357298"/>
            <a:ext cx="7730829" cy="5143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Плещеево озер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334095"/>
            <a:ext cx="8299667" cy="5523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Плещеево озер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1285860"/>
            <a:ext cx="8464867" cy="5652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-142900"/>
            <a:ext cx="9722809" cy="7108171"/>
          </a:xfrm>
          <a:prstGeom prst="rect">
            <a:avLst/>
          </a:prstGeom>
          <a:noFill/>
        </p:spPr>
      </p:pic>
      <p:pic>
        <p:nvPicPr>
          <p:cNvPr id="1032" name="Picture 8" descr="http://www.wine-tour.ru/images/cms/thumbs/8f1e34f0a6063b205b8a517c294f536b3af215c8/tourism02_450_338_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1785926"/>
            <a:ext cx="6391555" cy="4655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071538" y="0"/>
            <a:ext cx="742955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Дарвинский заповедник – 22 000 га </a:t>
            </a:r>
          </a:p>
        </p:txBody>
      </p:sp>
      <p:pic>
        <p:nvPicPr>
          <p:cNvPr id="23554" name="Picture 2" descr="http://www.wine-tour.ru/images/cms/thumbs/8f1e34f0a6063b205b8a517c294f536b3af215c8/file_042_625_473_jp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1142984"/>
            <a:ext cx="7013309" cy="5307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Picture 8" descr="http://m-sosva.ru/wp-content/uploads/2014/04/DSC_131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785794"/>
            <a:ext cx="8650114" cy="5786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-142900"/>
            <a:ext cx="9722809" cy="710817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1214422"/>
            <a:ext cx="81439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214290"/>
            <a:ext cx="607223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 «</a:t>
            </a:r>
            <a:r>
              <a:rPr lang="ru-RU" sz="3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Ярсельлес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- 717 300 га </a:t>
            </a:r>
          </a:p>
        </p:txBody>
      </p:sp>
      <p:pic>
        <p:nvPicPr>
          <p:cNvPr id="22530" name="Picture 2" descr="http://img.dni.ru/binaries/v3_main/2974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1643050"/>
            <a:ext cx="5715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Picture 4" descr="http://img-2004-06.photosight.ru/28/53587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1285860"/>
            <a:ext cx="7029450" cy="5276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4" name="Picture 6" descr="http://queen-time.ru/media/1_WgYl4m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" y="1214422"/>
            <a:ext cx="8953500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-142900"/>
            <a:ext cx="9722809" cy="710817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1214422"/>
            <a:ext cx="81439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214291"/>
            <a:ext cx="7215238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ФГУП «Лось» УМТО ФСБ России</a:t>
            </a:r>
          </a:p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54 000га</a:t>
            </a:r>
          </a:p>
        </p:txBody>
      </p:sp>
      <p:pic>
        <p:nvPicPr>
          <p:cNvPr id="39938" name="Picture 2" descr="http://poselki-vse.ru/sites/default/files/forest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1643050"/>
            <a:ext cx="6334116" cy="4750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40" name="Picture 4" descr="http://files.ecoschool30.webnode.ru/200000006-acda1add1b/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1428736"/>
            <a:ext cx="7143768" cy="5143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-_pro_semyu_v_obrezke_(iPlayer.fm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42852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Хозяин\Desktop\fabulous-background-with-insects-powerpoint-backgro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-142900"/>
            <a:ext cx="9722809" cy="7108171"/>
          </a:xfrm>
          <a:prstGeom prst="rect">
            <a:avLst/>
          </a:prstGeom>
          <a:noFill/>
        </p:spPr>
      </p:pic>
      <p:pic>
        <p:nvPicPr>
          <p:cNvPr id="5" name="Picture 10" descr="http://www.griffmedia.ru/img/upload/2216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1285860"/>
            <a:ext cx="6866121" cy="5160789"/>
          </a:xfrm>
          <a:prstGeom prst="rect">
            <a:avLst/>
          </a:prstGeom>
          <a:noFill/>
        </p:spPr>
      </p:pic>
      <p:pic>
        <p:nvPicPr>
          <p:cNvPr id="6" name="Picture 12" descr="http://www.oreninform.ru/upload/iblock/567/dd5bf72d217d045fb533f6765b0c335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500042"/>
            <a:ext cx="7715304" cy="616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http://www.zar-museum.ru/wp-content/uploads/2015/04/8e32aa57cb35f82c3f0d4f1fca4d843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57222" y="-500090"/>
            <a:ext cx="9950293" cy="7500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davaiknam.ru/texts/1238/1237869/1237869_html_m3deb549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81003" y="-500090"/>
            <a:ext cx="9953663" cy="7304512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3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 descr="C:\Users\Хозяин\Desktop\fabulous-background-with-insects-powerpoint-background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107676"/>
            <a:ext cx="9716756" cy="732291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57225" y="2500306"/>
            <a:ext cx="82490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Леса области -богаты ценными растительными ресурсами…</a:t>
            </a:r>
            <a:endParaRPr lang="ru-RU" sz="3200" dirty="0"/>
          </a:p>
        </p:txBody>
      </p:sp>
      <p:pic>
        <p:nvPicPr>
          <p:cNvPr id="7" name="Рисунок 6" descr="http://getbg.net/upload/full/497688_griby_les_makro_3888x2592_%28www.GetBg.net%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0"/>
            <a:ext cx="5214974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photar.ru/wp-content/uploads/2015/02/mushroom-photography-vyacheslav-mishchenko-30_image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6465" y="0"/>
            <a:ext cx="4327535" cy="3084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4" name="Picture 2" descr="http://picaboom.ru/wp-content/gallery/217-good-grib/podosinovik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4346" y="3357562"/>
            <a:ext cx="5143504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usiter.com/uploads/20120329/lisichka+gribi+lisichka+grib+7245329956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2786058"/>
            <a:ext cx="5357818" cy="4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1054</TotalTime>
  <Words>369</Words>
  <Application>Microsoft Office PowerPoint</Application>
  <PresentationFormat>Экран (4:3)</PresentationFormat>
  <Paragraphs>124</Paragraphs>
  <Slides>26</Slides>
  <Notes>1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Хозяин</cp:lastModifiedBy>
  <cp:revision>160</cp:revision>
  <dcterms:created xsi:type="dcterms:W3CDTF">2014-02-09T16:14:51Z</dcterms:created>
  <dcterms:modified xsi:type="dcterms:W3CDTF">2016-11-02T08:13:09Z</dcterms:modified>
</cp:coreProperties>
</file>