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речевой  компетентности 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педагога, как  фактор  эффективности  развития  речи  у  детей»</a:t>
            </a:r>
          </a:p>
        </p:txBody>
      </p:sp>
      <p:pic>
        <p:nvPicPr>
          <p:cNvPr id="1028" name="Picture 4" descr="http://xn--80aagchebveo1advbvqjs.xn--p1ai/images/18156_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4082"/>
            <a:ext cx="4985792" cy="33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337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Речь </a:t>
            </a:r>
            <a:r>
              <a:rPr lang="ru-RU" sz="2400" dirty="0"/>
              <a:t>человека – его визитная </a:t>
            </a:r>
            <a:r>
              <a:rPr lang="ru-RU" sz="2400" dirty="0" smtClean="0"/>
              <a:t>карточка. </a:t>
            </a:r>
            <a:r>
              <a:rPr lang="ru-RU" sz="2400" dirty="0"/>
              <a:t>Н</a:t>
            </a:r>
            <a:r>
              <a:rPr lang="ru-RU" sz="2400" dirty="0" smtClean="0"/>
              <a:t>асколько </a:t>
            </a:r>
            <a:r>
              <a:rPr lang="ru-RU" sz="2400" dirty="0"/>
              <a:t>грамотно он выражается, зависит его успех </a:t>
            </a:r>
            <a:r>
              <a:rPr lang="ru-RU" sz="2400" dirty="0" smtClean="0"/>
              <a:t> профессиональной </a:t>
            </a:r>
            <a:r>
              <a:rPr lang="ru-RU" sz="2400" dirty="0"/>
              <a:t>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563" y="162880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Одно </a:t>
            </a:r>
            <a:r>
              <a:rPr lang="ru-RU" sz="2400" dirty="0"/>
              <a:t>из ведущих направлений деятельности воспитателя </a:t>
            </a:r>
            <a:r>
              <a:rPr lang="ru-RU" sz="2400" dirty="0" smtClean="0"/>
              <a:t>– </a:t>
            </a:r>
            <a:r>
              <a:rPr lang="ru-RU" sz="2400" dirty="0"/>
              <a:t>формирование устной речи и навыков речевого общения, опирающееся на владение родным литературным языком.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559" y="314096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/>
              <a:t>Подражая взрослым, ребенок перенимает "не только все тонкости произношения, словоупотребления, построения фраз, но также и те несовершенства и ошибки, которые встречаются в их речи".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563" y="469229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/>
              <a:t>К</a:t>
            </a:r>
            <a:r>
              <a:rPr lang="ru-RU" sz="2400" dirty="0" smtClean="0"/>
              <a:t> </a:t>
            </a:r>
            <a:r>
              <a:rPr lang="ru-RU" sz="2400" dirty="0"/>
              <a:t>речи педагога </a:t>
            </a:r>
            <a:r>
              <a:rPr lang="ru-RU" sz="2400" dirty="0" smtClean="0"/>
              <a:t>предъявляются </a:t>
            </a:r>
            <a:r>
              <a:rPr lang="ru-RU" sz="2400" dirty="0"/>
              <a:t>высокие требования, и проблема повышения культуры речи воспитателя рассматривается в контексте повышения качества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071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Качество речевого развития дошкольника </a:t>
            </a:r>
            <a:r>
              <a:rPr lang="ru-RU" sz="2400" b="1" dirty="0" smtClean="0"/>
              <a:t>зависит  от: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/>
              <a:t>качества речи </a:t>
            </a:r>
            <a:r>
              <a:rPr lang="ru-RU" sz="2400" dirty="0" smtClean="0"/>
              <a:t>педагогов;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/>
              <a:t>речевой </a:t>
            </a:r>
            <a:r>
              <a:rPr lang="ru-RU" sz="2400" dirty="0" smtClean="0"/>
              <a:t>среды.</a:t>
            </a:r>
            <a:endParaRPr lang="ru-RU" sz="24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627784" y="2337945"/>
            <a:ext cx="360040" cy="130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00192" y="2335233"/>
            <a:ext cx="360040" cy="1237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1660" y="1757995"/>
            <a:ext cx="6120680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Повышение  культуры  речи  педагога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27584" y="3645024"/>
            <a:ext cx="3456384" cy="158417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компоненты </a:t>
            </a:r>
            <a:r>
              <a:rPr lang="ru-RU" sz="2400" dirty="0" smtClean="0">
                <a:solidFill>
                  <a:prstClr val="black"/>
                </a:solidFill>
              </a:rPr>
              <a:t>профессиональной </a:t>
            </a:r>
            <a:r>
              <a:rPr lang="ru-RU" sz="2400" dirty="0">
                <a:solidFill>
                  <a:prstClr val="black"/>
                </a:solidFill>
              </a:rPr>
              <a:t>речи </a:t>
            </a:r>
            <a:endParaRPr lang="ru-RU" sz="2400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669650" y="3573016"/>
            <a:ext cx="3456384" cy="158417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требования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к речи педагога ДОУ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93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755576" y="548680"/>
            <a:ext cx="7704856" cy="108012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Компоненты  профессиональной  речи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6339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sz="2400" dirty="0" smtClean="0"/>
              <a:t>качество  </a:t>
            </a:r>
            <a:r>
              <a:rPr lang="ru-RU" sz="2400" dirty="0"/>
              <a:t>языкового </a:t>
            </a:r>
            <a:r>
              <a:rPr lang="ru-RU" sz="2400" dirty="0" smtClean="0"/>
              <a:t> оформления  речи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•	ценностно-личностные </a:t>
            </a:r>
            <a:r>
              <a:rPr lang="ru-RU" sz="2400" dirty="0" smtClean="0"/>
              <a:t> установки  педагога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•	коммуникативная </a:t>
            </a:r>
            <a:r>
              <a:rPr lang="ru-RU" sz="2400" dirty="0" smtClean="0"/>
              <a:t> компетентность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•	четкий отбор информации для создания высказывания;</a:t>
            </a:r>
          </a:p>
          <a:p>
            <a:pPr algn="just"/>
            <a:r>
              <a:rPr lang="ru-RU" sz="2400" dirty="0"/>
              <a:t>•	ориентация на процесс непосредственной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3743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683568" y="548680"/>
            <a:ext cx="7848872" cy="97675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6671" y="852391"/>
            <a:ext cx="4933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a typeface="Calibri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ребования  к  речи  педагога</a:t>
            </a:r>
            <a:r>
              <a:rPr lang="ru-RU" sz="2400" b="1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 ДОУ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Правильность</a:t>
            </a:r>
            <a:r>
              <a:rPr lang="ru-RU" dirty="0"/>
              <a:t> – соответствие речи языковым </a:t>
            </a:r>
            <a:r>
              <a:rPr lang="ru-RU" dirty="0" smtClean="0"/>
              <a:t>нормам.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Точность</a:t>
            </a:r>
            <a:r>
              <a:rPr lang="ru-RU" dirty="0"/>
              <a:t> – соответствие смыслового содержания речи и информации, которая лежит в ее основе.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Логичность</a:t>
            </a:r>
            <a:r>
              <a:rPr lang="ru-RU" dirty="0"/>
              <a:t> – выражение в смысловых связях компонентов речи и отношений между частями и компонентами мысли.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Чистота</a:t>
            </a:r>
            <a:r>
              <a:rPr lang="ru-RU" dirty="0"/>
              <a:t> – отсутствие в речи элементов, чуждых литературному языку.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Выразительность</a:t>
            </a:r>
            <a:r>
              <a:rPr lang="ru-RU" dirty="0"/>
              <a:t> – особенность речи, захватывающая внимание и создающая атмосферу эмоционального сопереживания.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Богатство</a:t>
            </a:r>
            <a:r>
              <a:rPr lang="ru-RU" dirty="0"/>
              <a:t> – умение использовать все языковые единицы с целью оптимального выражения информации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/>
              <a:t>Уместность</a:t>
            </a:r>
            <a:r>
              <a:rPr lang="ru-RU" dirty="0"/>
              <a:t> – употребление в речи единиц, соответствующих ситуации и условиям 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1073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55576" y="548680"/>
            <a:ext cx="7704856" cy="108012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721" y="90407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Практикум «Проверьте свою грамотность».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6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/>
              <a:t>1.</a:t>
            </a:r>
            <a:r>
              <a:rPr lang="ru-RU" sz="2400" i="1" u="sng" dirty="0"/>
              <a:t>     </a:t>
            </a:r>
            <a:r>
              <a:rPr lang="ru-RU" sz="2400" b="1" i="1" u="sng" dirty="0"/>
              <a:t>“Почему так называется?” (Этимология).</a:t>
            </a:r>
            <a:endParaRPr lang="ru-RU" sz="2400" dirty="0"/>
          </a:p>
          <a:p>
            <a:pPr algn="ctr"/>
            <a:r>
              <a:rPr lang="ru-RU" sz="2400" b="1" i="1" dirty="0"/>
              <a:t>Задание:</a:t>
            </a:r>
            <a:r>
              <a:rPr lang="ru-RU" sz="2400" b="1" dirty="0"/>
              <a:t> </a:t>
            </a:r>
            <a:r>
              <a:rPr lang="ru-RU" sz="2400" dirty="0"/>
              <a:t>Объяснить, почему так называются растения.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353" y="2780928"/>
            <a:ext cx="199445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i="1" u="sng" dirty="0"/>
              <a:t>Ежевика</a:t>
            </a:r>
            <a:r>
              <a:rPr lang="ru-RU" sz="2400" u="sng" dirty="0"/>
              <a:t> </a:t>
            </a:r>
            <a:endParaRPr lang="ru-RU" sz="2400" u="sng" dirty="0" smtClean="0"/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u="sng" dirty="0" smtClean="0"/>
              <a:t>Малина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u="sng" dirty="0" smtClean="0"/>
              <a:t>Шиповник</a:t>
            </a:r>
          </a:p>
          <a:p>
            <a:endParaRPr lang="ru-RU" sz="2400" b="1" i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u="sng" dirty="0" smtClean="0"/>
              <a:t>Смородина</a:t>
            </a:r>
            <a:endParaRPr lang="ru-RU" sz="2400" b="1" i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2810" y="2762676"/>
            <a:ext cx="5767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куст ежевики покрыт острыми шипами, как у ежа.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6206" y="4782427"/>
            <a:ext cx="5736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веточки покрыты острыми шипами.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2274" y="3593673"/>
            <a:ext cx="5904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 слов “малый”, “маленький”. Ягода малины состоит из малых частей, как бы сплетенных между собой.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1799" y="5445224"/>
            <a:ext cx="5760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“смрад” - запах, листья и ягоды сильно пахнут.</a:t>
            </a:r>
          </a:p>
        </p:txBody>
      </p:sp>
    </p:spTree>
    <p:extLst>
      <p:ext uri="{BB962C8B-B14F-4D97-AF65-F5344CB8AC3E}">
        <p14:creationId xmlns:p14="http://schemas.microsoft.com/office/powerpoint/2010/main" val="4051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755576" y="548680"/>
            <a:ext cx="7704856" cy="108012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4721" y="90407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Практикум «Проверьте свою грамотность».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3987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/>
              <a:t>2.</a:t>
            </a:r>
            <a:r>
              <a:rPr lang="ru-RU" sz="2400" i="1" u="sng" dirty="0"/>
              <a:t>     </a:t>
            </a:r>
            <a:r>
              <a:rPr lang="ru-RU" sz="2400" b="1" i="1" u="sng" dirty="0"/>
              <a:t>Найдите похожие по звучанию слова:</a:t>
            </a:r>
            <a:endParaRPr lang="ru-RU" sz="2400" dirty="0"/>
          </a:p>
          <a:p>
            <a:pPr algn="ctr"/>
            <a:r>
              <a:rPr lang="ru-RU" sz="2400" b="1" i="1" dirty="0"/>
              <a:t>Задание: </a:t>
            </a:r>
            <a:r>
              <a:rPr lang="ru-RU" sz="2400" dirty="0"/>
              <a:t>Подобрать схожее по звучанию слово в быстром темпе.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875002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/>
              <a:t>Спички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489067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Врач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65302" y="4077072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Значок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5302" y="4725144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Ключи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213" y="5445224"/>
            <a:ext cx="112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Стол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861939"/>
            <a:ext cx="125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Халат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493759"/>
            <a:ext cx="112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Ёлка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099519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Белка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4797152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Зайцы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3427" y="5449916"/>
            <a:ext cx="119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Яйцо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875002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Огурец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1" y="3493758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Дворец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4221088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Пирог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4955976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Ворона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58060" y="5517232"/>
            <a:ext cx="1299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/>
              <a:t>Т</a:t>
            </a:r>
            <a:r>
              <a:rPr lang="ru-RU" sz="2400" dirty="0" smtClean="0"/>
              <a:t>опор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2888689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Нора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37926" y="3499567"/>
            <a:ext cx="136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Кошка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58650" y="4307904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Бык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37926" y="4978657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Певец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62605" y="5517232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Двери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3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55576" y="548680"/>
            <a:ext cx="7704856" cy="108012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721" y="90407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Практикум «Проверьте свою грамотность».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4874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/>
              <a:t>3. “Пословицы и поговорки”.</a:t>
            </a:r>
            <a:r>
              <a:rPr lang="ru-RU" sz="2400" i="1" u="sng" dirty="0"/>
              <a:t>   </a:t>
            </a:r>
            <a:endParaRPr lang="ru-RU" sz="2400" dirty="0"/>
          </a:p>
          <a:p>
            <a:pPr algn="ctr"/>
            <a:r>
              <a:rPr lang="ru-RU" sz="2400" b="1" i="1" dirty="0"/>
              <a:t>Задание:</a:t>
            </a:r>
            <a:r>
              <a:rPr lang="ru-RU" sz="2400" i="1" dirty="0"/>
              <a:t> </a:t>
            </a:r>
            <a:r>
              <a:rPr lang="ru-RU" sz="2400" dirty="0"/>
              <a:t>Найти ошибку в  пословице  и исправить  её.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79746"/>
            <a:ext cx="3524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После драки много хромых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500306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(</a:t>
            </a:r>
            <a:r>
              <a:rPr lang="ru-RU" sz="2000" b="1" i="1" dirty="0"/>
              <a:t>Храбрых</a:t>
            </a:r>
            <a:r>
              <a:rPr lang="ru-RU" b="1" i="1" dirty="0"/>
              <a:t>).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672" y="2896742"/>
            <a:ext cx="504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Одна голова – хорошо, а две – некрасиво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857496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(</a:t>
            </a:r>
            <a:r>
              <a:rPr lang="ru-RU" sz="2000" b="1" i="1" dirty="0"/>
              <a:t>Лучше</a:t>
            </a:r>
            <a:r>
              <a:rPr lang="ru-RU" b="1" i="1" dirty="0"/>
              <a:t>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429000"/>
            <a:ext cx="3785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У каждого своя голова на шее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429000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(</a:t>
            </a:r>
            <a:r>
              <a:rPr lang="ru-RU" sz="2000" b="1" i="1" dirty="0"/>
              <a:t>Плечах</a:t>
            </a:r>
            <a:r>
              <a:rPr lang="ru-RU" b="1" i="1" dirty="0"/>
              <a:t>)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5363" y="4005064"/>
            <a:ext cx="370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Мало хотеть – надо клянчить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4000504"/>
            <a:ext cx="1118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(Уметь)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468" y="4581128"/>
            <a:ext cx="6170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Землю красит солнце, а человека – парикмахер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4572008"/>
            <a:ext cx="851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(Труд)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676" y="5157192"/>
            <a:ext cx="432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На всякий урок </a:t>
            </a:r>
            <a:r>
              <a:rPr lang="ru-RU" sz="2000" i="1" dirty="0"/>
              <a:t> </a:t>
            </a:r>
            <a:r>
              <a:rPr lang="ru-RU" sz="2000" dirty="0"/>
              <a:t>ума не напасешься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5143512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(</a:t>
            </a:r>
            <a:r>
              <a:rPr lang="ru-RU" sz="2000" b="1" i="1" dirty="0" smtClean="0"/>
              <a:t>Час</a:t>
            </a:r>
            <a:r>
              <a:rPr lang="ru-RU" b="1" i="1" dirty="0"/>
              <a:t>) 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661248"/>
            <a:ext cx="551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Испокон века телевизор  растит </a:t>
            </a:r>
            <a:r>
              <a:rPr lang="ru-RU" sz="2000" dirty="0" smtClean="0"/>
              <a:t>человека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5643578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(</a:t>
            </a:r>
            <a:r>
              <a:rPr lang="ru-RU" sz="2000" b="1" i="1" dirty="0"/>
              <a:t>Книга</a:t>
            </a:r>
            <a:r>
              <a:rPr lang="ru-RU" b="1" i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0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611560" y="548679"/>
            <a:ext cx="7920880" cy="108012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96352"/>
            <a:ext cx="7792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Правила для смелых и упорных педагогов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79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1. 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8291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2. 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41873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3. Никогда не задавайте вопрос, на который можно ответить «да» или «нет». Это не имеет смысла.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736" y="5246885"/>
            <a:ext cx="793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4. После проведения занятия просмотрите конспект еще раз, вспомните все вопросы, которые вы задавали детям, и замените его одним более точным.</a:t>
            </a:r>
          </a:p>
        </p:txBody>
      </p:sp>
    </p:spTree>
    <p:extLst>
      <p:ext uri="{BB962C8B-B14F-4D97-AF65-F5344CB8AC3E}">
        <p14:creationId xmlns:p14="http://schemas.microsoft.com/office/powerpoint/2010/main" val="8314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419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2017-10-15T10:57:14Z</dcterms:created>
  <dcterms:modified xsi:type="dcterms:W3CDTF">2020-11-12T05:48:41Z</dcterms:modified>
</cp:coreProperties>
</file>