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67" r:id="rId4"/>
    <p:sldId id="273" r:id="rId5"/>
    <p:sldId id="285" r:id="rId6"/>
    <p:sldId id="279" r:id="rId7"/>
    <p:sldId id="264" r:id="rId8"/>
    <p:sldId id="278" r:id="rId9"/>
    <p:sldId id="277" r:id="rId10"/>
    <p:sldId id="266" r:id="rId11"/>
    <p:sldId id="271" r:id="rId12"/>
    <p:sldId id="270" r:id="rId13"/>
    <p:sldId id="275" r:id="rId14"/>
    <p:sldId id="281" r:id="rId15"/>
    <p:sldId id="276" r:id="rId16"/>
    <p:sldId id="265" r:id="rId17"/>
    <p:sldId id="272" r:id="rId18"/>
    <p:sldId id="274" r:id="rId19"/>
    <p:sldId id="280" r:id="rId20"/>
    <p:sldId id="287" r:id="rId21"/>
    <p:sldId id="293" r:id="rId22"/>
    <p:sldId id="284" r:id="rId23"/>
    <p:sldId id="286" r:id="rId24"/>
    <p:sldId id="288" r:id="rId25"/>
    <p:sldId id="289" r:id="rId26"/>
    <p:sldId id="292" r:id="rId27"/>
    <p:sldId id="282" r:id="rId28"/>
    <p:sldId id="283" r:id="rId29"/>
    <p:sldId id="290" r:id="rId30"/>
    <p:sldId id="26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1BA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94660"/>
  </p:normalViewPr>
  <p:slideViewPr>
    <p:cSldViewPr snapToGrid="0">
      <p:cViewPr varScale="1">
        <p:scale>
          <a:sx n="51" d="100"/>
          <a:sy n="51" d="100"/>
        </p:scale>
        <p:origin x="9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57E8-23D0-487F-A970-FCDE65C351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351-85D4-4EDB-B801-3CCF5B1E7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351-85D4-4EDB-B801-3CCF5B1E7B3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3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29219-EDA0-4C09-92B3-395B8C3F6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F3A302-C0B9-4D11-A2B5-CF65EAA93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089A8B-894F-47BC-88EB-4F9D4705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7E3B2-28C7-4F1D-BCA0-A2099232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4C8CA-4D95-44EC-9577-55F12D57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0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F4A45-C956-44FF-96CF-120F3F6C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A64688-1B01-4E6C-9F18-2868042A6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E70A0-A0E7-4C40-B2FC-3F119E47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04C3A-5E09-410B-9A74-7A64CCBA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2A54C-BC22-4040-B92D-87A043E2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8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803A02-D5BE-4CB6-B585-92A8039C6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FA5ADD-9A5E-4C45-A4EF-4155E3725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6DF7-5CE6-4CC5-A94B-8A20F518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F5F66-1DD7-4CA6-B78F-3BD21E6E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D2512-C1D5-4035-B0F7-7DBB19CC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5F76B-5AFA-4B51-8A91-A3B159F2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3522B-4A2F-45AF-BE8D-2BB227EE3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E4D7B-86B7-4597-B427-E61E352C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404F6-9233-4D7A-A3A3-C1629D67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3C80C-2B12-4105-9003-850071A0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0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2BCAA-7AA1-4F26-9FF0-5D4DF524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26A4D-6EB3-4273-920E-2DA219737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88A32-F1AF-4064-8F28-CDF1CE7C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AB255-445C-4F67-A070-2333F88E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C9A72-7B13-4AAF-93B3-D1AC84AA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50795-5619-4C5B-BB5A-DE049C24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D72B9E-33DC-49DC-9948-CC971092D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9EF66-7D24-454A-85B8-7386F6182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086260-E7D3-45A5-BC78-5C10E851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A734AA-6485-4ECC-A6B6-BDCAA298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AD9A1F-9F0D-429F-A68F-CA956784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5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4E25-F024-4792-9C97-61874F74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EA9636-6746-4EE0-A1EC-C19C2F3F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02B11-B150-4C50-8C27-4DD0972A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DD3DA-1DFA-4AEA-A25A-487FE576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61653D-D516-454E-BFFE-D48699901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A3A9CA-D4F6-4C97-A250-C6C3B93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EB3E93-D6DB-4F83-AD28-90293AD9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41BB-4664-4205-84F2-6031D98F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4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29B31-FB47-4487-8CCE-016604C6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17B75B-B644-49AC-B961-1F7D7A20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5F4B9C-3678-4C72-852B-187467EC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86025A-EFF8-4343-8EDE-8F229939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5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6FC76-9834-495D-8209-E202DA7A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317AED-A9C9-41E8-91C7-D8458B70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AB2BDC-D514-432D-BEAE-3E63B753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479DD-1A95-428C-BA8D-702DB8BF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15344-07D3-4541-92E0-7B9224EF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F92F1D-EC64-4B0F-80E3-47E4D4231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A0755-AAD4-4056-9D47-81E21C78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7C528-BACC-4F52-9D59-7E91F1C9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B6C461-9B5B-4E10-BB60-8BE28E8A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9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F5735-F751-4B7D-B0E5-4C27999A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D9F0EA-FEA9-409B-9140-E86B5042A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70A608-F9B4-4BBA-A093-2DC4ADD42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29FA37-12BC-4614-99A3-0E0CB63A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2F95A-E847-4030-ABBB-BC73EA3E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403DCB-9CCE-4F11-9BF8-51FC2E5F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777D8-0F62-4285-A0D1-CADDBB65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D4C8B-70AA-4BE8-99E8-7561E6BD0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1B093-40DE-42E1-8CFB-84A3D479E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421F4-FFE7-483B-8858-B7549318539D}" type="datetimeFigureOut">
              <a:rPr lang="ru-RU" smtClean="0"/>
              <a:t>чт 29.04.21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3CECF-0938-401A-967D-485C7C06D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990D7-928D-45F1-BF01-6FBF1143D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4CA9-922D-4CEE-9736-01E0258F5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8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2.png"/><Relationship Id="rId7" Type="http://schemas.openxmlformats.org/officeDocument/2006/relationships/image" Target="../media/image7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88.jpg"/><Relationship Id="rId7" Type="http://schemas.openxmlformats.org/officeDocument/2006/relationships/image" Target="../media/image9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Relationship Id="rId9" Type="http://schemas.openxmlformats.org/officeDocument/2006/relationships/image" Target="../media/image9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AAFC0-5345-4824-AC5E-512053D5E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0DC120-7A5B-4F16-887E-F44DCF6455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B82109-B151-4CAD-BCFA-EE6ECBB94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579622AA-D823-4508-A704-52489C9A686E}"/>
              </a:ext>
            </a:extLst>
          </p:cNvPr>
          <p:cNvSpPr/>
          <p:nvPr/>
        </p:nvSpPr>
        <p:spPr>
          <a:xfrm>
            <a:off x="2552699" y="2257425"/>
            <a:ext cx="7524751" cy="207740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Познавательно-исследовательская </a:t>
            </a:r>
          </a:p>
          <a:p>
            <a:pPr algn="ctr"/>
            <a:r>
              <a:rPr lang="ru-RU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 группы «Радуга» </a:t>
            </a:r>
          </a:p>
        </p:txBody>
      </p:sp>
    </p:spTree>
    <p:extLst>
      <p:ext uri="{BB962C8B-B14F-4D97-AF65-F5344CB8AC3E}">
        <p14:creationId xmlns:p14="http://schemas.microsoft.com/office/powerpoint/2010/main" val="370617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77906-4B48-4485-9D5F-0B65A8E8E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77" y="379865"/>
            <a:ext cx="4047438" cy="26966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BFDCE-BC53-4803-90CE-28C471535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4" y="414618"/>
            <a:ext cx="4047437" cy="26966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DDFC0F-2EB6-4883-9386-A9DD1946398A}"/>
              </a:ext>
            </a:extLst>
          </p:cNvPr>
          <p:cNvSpPr/>
          <p:nvPr/>
        </p:nvSpPr>
        <p:spPr>
          <a:xfrm>
            <a:off x="4796852" y="595859"/>
            <a:ext cx="2763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эксперимент 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Радуга» с водой, содой и уксусом.</a:t>
            </a:r>
          </a:p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результата дети были в восторге!</a:t>
            </a:r>
            <a:endParaRPr lang="ru-RU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BCE730-E406-4982-9FD3-C7A394DC9CA3}"/>
              </a:ext>
            </a:extLst>
          </p:cNvPr>
          <p:cNvSpPr/>
          <p:nvPr/>
        </p:nvSpPr>
        <p:spPr>
          <a:xfrm rot="10800000" flipV="1">
            <a:off x="1327911" y="3331672"/>
            <a:ext cx="92190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 моментом стало изготовление снега из памперсов.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EF4C7A-E4F0-4FFF-872E-BF1C4DDF5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9" y="3864313"/>
            <a:ext cx="1990787" cy="24121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B83086-2182-4857-9399-9412D4FBE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03" y="4026685"/>
            <a:ext cx="2672248" cy="20041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01609F-F376-417D-BBC6-FBEB1C7D4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28" y="3842135"/>
            <a:ext cx="1779965" cy="23732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F824DC-6BC6-41B3-A22A-8372CC8C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0" y="3849996"/>
            <a:ext cx="1719038" cy="2292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9953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CC2127-6F7B-4F59-86DA-C8E8EA76F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40" y="1028960"/>
            <a:ext cx="3366287" cy="25247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4EEDC4-6705-44D6-98B0-2C6BC2FE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3" y="1149325"/>
            <a:ext cx="3366287" cy="25247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5BCACF-5B9A-47F8-938E-9D749099C731}"/>
              </a:ext>
            </a:extLst>
          </p:cNvPr>
          <p:cNvSpPr/>
          <p:nvPr/>
        </p:nvSpPr>
        <p:spPr>
          <a:xfrm>
            <a:off x="737118" y="195218"/>
            <a:ext cx="10664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Познавательными стали опыты с магнитами. Дети узнали многие «секреты» магнита.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05B9D8-826F-4AC3-8482-B167FF5A831B}"/>
              </a:ext>
            </a:extLst>
          </p:cNvPr>
          <p:cNvSpPr/>
          <p:nvPr/>
        </p:nvSpPr>
        <p:spPr>
          <a:xfrm>
            <a:off x="3887451" y="1558977"/>
            <a:ext cx="42821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 магнитом интересно,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сложит он на место.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Железное он все притянет,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из воды достанет.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13BDD6-A363-47EF-A6DB-152E6B871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32" y="3679532"/>
            <a:ext cx="2163618" cy="26608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22CD20-1B1B-47F3-B69D-2AEB24E8B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1" y="3821433"/>
            <a:ext cx="3194819" cy="23961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78831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791" y="-335986"/>
            <a:ext cx="12773609" cy="72312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A959E1-7457-4E06-8916-231CC6A3457A}"/>
              </a:ext>
            </a:extLst>
          </p:cNvPr>
          <p:cNvSpPr/>
          <p:nvPr/>
        </p:nvSpPr>
        <p:spPr>
          <a:xfrm>
            <a:off x="3281469" y="724533"/>
            <a:ext cx="57913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Микроскоп- прибор серьезный,</a:t>
            </a:r>
          </a:p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только захочу,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маленькую лупу</a:t>
            </a:r>
          </a:p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Я микроба отыщу.</a:t>
            </a:r>
            <a:endParaRPr lang="ru-RU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370809-AFA9-47B2-9FBE-EC53F4781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5" y="2294194"/>
            <a:ext cx="3261328" cy="3839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D18F4-56B7-46C1-95FD-92F7DC741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53" y="2265051"/>
            <a:ext cx="3031942" cy="3868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14D830-64B8-440D-BB9C-CA9DCCC75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39" y="3151853"/>
            <a:ext cx="3460230" cy="25951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06575944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373224"/>
            <a:ext cx="12773609" cy="72312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A89378-65CC-4110-AC23-EED1D64F636F}"/>
              </a:ext>
            </a:extLst>
          </p:cNvPr>
          <p:cNvSpPr/>
          <p:nvPr/>
        </p:nvSpPr>
        <p:spPr>
          <a:xfrm>
            <a:off x="681135" y="433947"/>
            <a:ext cx="10506269" cy="101566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just"/>
            <a:r>
              <a:rPr b="0" cap="none" dirty="0" lang="ru-RU" spc="0" sz="2000">
                <a:ln w="0"/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 удовольствием ребята экспериментировали </a:t>
            </a:r>
            <a:r>
              <a:rPr dirty="0" lang="ru-RU" sz="2000">
                <a:ln w="0"/>
                <a:latin charset="0" panose="02020603050405020304" pitchFamily="18" typeface="Times New Roman"/>
                <a:cs charset="0" panose="02020603050405020304" pitchFamily="18" typeface="Times New Roman"/>
              </a:rPr>
              <a:t>с песком, играя</a:t>
            </a:r>
            <a:r>
              <a:rPr b="0" cap="none" dirty="0" lang="ru-RU" spc="0" sz="2000">
                <a:ln w="0"/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в игры «Песочные узоры», «Кладоискатели», </a:t>
            </a:r>
            <a:r>
              <a:rPr dirty="0" lang="ru-RU" sz="2000">
                <a:ln w="0"/>
                <a:latin charset="0" panose="02020603050405020304" pitchFamily="18" typeface="Times New Roman"/>
                <a:cs charset="0" panose="02020603050405020304" pitchFamily="18" typeface="Times New Roman"/>
              </a:rPr>
              <a:t>«Необыкновенные следы», узнали секреты сухого и мокрого песка , сделали цветной песок.</a:t>
            </a:r>
            <a:endParaRPr b="0" cap="none" dirty="0" lang="ru-RU" spc="0" sz="2000">
              <a:ln w="0"/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89465A-5E82-4BD9-881F-4AA274ABA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4" y="1449610"/>
            <a:ext cx="3333388" cy="2500041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F2A6C6-2D41-4CDD-B88A-2590B43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78" y="1252354"/>
            <a:ext cx="1902640" cy="2307278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82AE0A-9C34-42AD-AEF6-A42979D74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9" y="1531394"/>
            <a:ext cx="3414848" cy="2561136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58657-C18B-402C-B6A9-B633FCC7A9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/>
        </p:blipFill>
        <p:spPr>
          <a:xfrm>
            <a:off x="3605009" y="4294692"/>
            <a:ext cx="1948410" cy="1845916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BFF345-7401-4718-8ECD-D6901EAF0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92" y="3733238"/>
            <a:ext cx="2145665" cy="2561136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5810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462" y="-373224"/>
            <a:ext cx="12773609" cy="72312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F28430-4FD6-43DB-ABCF-96E4923B1942}"/>
              </a:ext>
            </a:extLst>
          </p:cNvPr>
          <p:cNvSpPr/>
          <p:nvPr/>
        </p:nvSpPr>
        <p:spPr>
          <a:xfrm>
            <a:off x="462808" y="591523"/>
            <a:ext cx="38156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Приобрели набор</a:t>
            </a:r>
          </a:p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« Исторические раскопки».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B3DFA0-88B4-4535-B2A6-A695AE8E529E}"/>
              </a:ext>
            </a:extLst>
          </p:cNvPr>
          <p:cNvSpPr/>
          <p:nvPr/>
        </p:nvSpPr>
        <p:spPr>
          <a:xfrm>
            <a:off x="6040343" y="3522306"/>
            <a:ext cx="42748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что из этого получилось!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6837E7-A2F0-4E47-A62C-3CF5AF22D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849" y="2236066"/>
            <a:ext cx="3300240" cy="24751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CD7B87-FB80-484D-A5C7-52EBD60BD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46" y="348521"/>
            <a:ext cx="2310359" cy="30804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260851-15AA-46B6-8FA7-8AF626AB3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82" y="348520"/>
            <a:ext cx="2310359" cy="30804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11C65B-2D5C-4C33-9627-1CAD97209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13" y="4045464"/>
            <a:ext cx="2875502" cy="2156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6577C-584B-440A-A75F-617C20D25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98" y="4077277"/>
            <a:ext cx="2892250" cy="21691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2714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2EA6A9-289C-446E-9168-332EB7271CE6}"/>
              </a:ext>
            </a:extLst>
          </p:cNvPr>
          <p:cNvSpPr/>
          <p:nvPr/>
        </p:nvSpPr>
        <p:spPr>
          <a:xfrm>
            <a:off x="810802" y="537620"/>
            <a:ext cx="105703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Весной в группе обустраивается огород. Огород позволяет организовать длительные наблюдения за процессом роста растений. Дети с удовольствием участвуют в посадке огорода, ухаживают за ним, ведут наблюдения, делают зарисовки. В оформлении огорода использовали сюжет сказки «Репка».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D5632F-8D64-4A0E-BC5F-34FE2352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54" y="1595715"/>
            <a:ext cx="3310021" cy="24825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C34B08-1CE1-4D3F-8470-7203303DE11C}"/>
              </a:ext>
            </a:extLst>
          </p:cNvPr>
          <p:cNvSpPr/>
          <p:nvPr/>
        </p:nvSpPr>
        <p:spPr>
          <a:xfrm>
            <a:off x="3245346" y="26523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E874C3-76CB-40D7-9DE6-304D2FDD4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2" y="3312367"/>
            <a:ext cx="3627633" cy="2720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8E1E06-E435-48B8-8BAC-AB339ED64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40" y="3312367"/>
            <a:ext cx="3627966" cy="28036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3644AA-6375-46A7-8831-238B8B173C72}"/>
              </a:ext>
            </a:extLst>
          </p:cNvPr>
          <p:cNvSpPr/>
          <p:nvPr/>
        </p:nvSpPr>
        <p:spPr>
          <a:xfrm rot="10800000" flipH="1" flipV="1">
            <a:off x="4532047" y="4463432"/>
            <a:ext cx="31279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Вели наблюдения за прорастанием семян овса. Делали записи в дневнике наблюдения</a:t>
            </a:r>
            <a:endParaRPr lang="ru-RU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77244"/>
            <a:ext cx="12773609" cy="72312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EBE52C-45C6-48CF-8EF4-60C7C29CC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73" y="2341180"/>
            <a:ext cx="2734110" cy="19566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4058E1-420D-43F8-98EE-F38D44433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34" y="1693596"/>
            <a:ext cx="2638269" cy="32518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6B6D02-2C9D-4C62-AE52-0C5A5B847CCD}"/>
              </a:ext>
            </a:extLst>
          </p:cNvPr>
          <p:cNvSpPr/>
          <p:nvPr/>
        </p:nvSpPr>
        <p:spPr>
          <a:xfrm>
            <a:off x="783931" y="728025"/>
            <a:ext cx="107435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детьми посадили лук в разные емкости: с землей, водой и опилками. Ввели наблюдения за его ростом, а когда он вырос, мы срезали зелень и все вместе с удовольствием съели её.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6CC2A0-498E-4338-85D7-86BF0372BA05}"/>
              </a:ext>
            </a:extLst>
          </p:cNvPr>
          <p:cNvSpPr/>
          <p:nvPr/>
        </p:nvSpPr>
        <p:spPr>
          <a:xfrm>
            <a:off x="4557009" y="4055948"/>
            <a:ext cx="26382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D1AF8B-03D1-45D9-9FEF-A30BD9B03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6" y="1813336"/>
            <a:ext cx="2734110" cy="34864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7A56CC-E6C9-4279-8B4C-32664C1F1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81" y="2957805"/>
            <a:ext cx="2734110" cy="34013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1328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3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06E4AD-983D-4DCD-A5E3-A440CA99E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25" y="2581668"/>
            <a:ext cx="3020927" cy="38813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8BCB01-D0B0-4353-A985-1D889DB03FC2}"/>
              </a:ext>
            </a:extLst>
          </p:cNvPr>
          <p:cNvSpPr/>
          <p:nvPr/>
        </p:nvSpPr>
        <p:spPr>
          <a:xfrm>
            <a:off x="675508" y="642676"/>
            <a:ext cx="71826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настоящим учёным непросто, надо много, много знать, поэтому у нас имеется достаточно познавательной литературой: книги, энциклопедии, атласы, наборы картинок: времена года, деревья ,растительный мир, грибы, природные явления, птицы животные жарких стран, домашние животные и птицы и другие, а также географические карты и плакаты.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BD1616-D949-4B69-8EFF-E600BFF038B9}"/>
              </a:ext>
            </a:extLst>
          </p:cNvPr>
          <p:cNvSpPr/>
          <p:nvPr/>
        </p:nvSpPr>
        <p:spPr>
          <a:xfrm>
            <a:off x="4742575" y="2705227"/>
            <a:ext cx="70973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/>
              <a:t> </a:t>
            </a:r>
            <a:endParaRPr lang="ru-RU" sz="2400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B2A45-EB7E-4FB0-88DB-360EBBEEC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64" y="875752"/>
            <a:ext cx="3716592" cy="27874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86EDA3-3CA9-4923-AD42-E0A42DC28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74" y="3410957"/>
            <a:ext cx="3636884" cy="27276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3315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24" y="-186612"/>
            <a:ext cx="12773609" cy="72312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38BE9B-5CD1-4708-8579-8D2EFB05B77B}"/>
              </a:ext>
            </a:extLst>
          </p:cNvPr>
          <p:cNvSpPr/>
          <p:nvPr/>
        </p:nvSpPr>
        <p:spPr>
          <a:xfrm>
            <a:off x="1081790" y="718457"/>
            <a:ext cx="1025093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/>
              <a:t> </a:t>
            </a:r>
            <a:endParaRPr lang="ru-RU" i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860A72-6B60-4F46-9B84-A41B5520B5C6}"/>
              </a:ext>
            </a:extLst>
          </p:cNvPr>
          <p:cNvSpPr/>
          <p:nvPr/>
        </p:nvSpPr>
        <p:spPr>
          <a:xfrm>
            <a:off x="690465" y="479685"/>
            <a:ext cx="1078683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игротека.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находятся экологические игры, лото, домино : "Кто где живет?, "Времена года" Зоологическое лото", «Ассоциации», "Большие и маленькие», «Кто чем питается?», "Что из чего сделано",, «Разноцветный мир», «Живая и неживая природа», «С какого дерева листок», «Узнай время» и другие.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44184A-19A3-4E4C-B336-798ABF317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9816" y="1911360"/>
            <a:ext cx="3022371" cy="40298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3EC38-2BF1-41DE-A798-E4411499C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38" y="1910155"/>
            <a:ext cx="2688158" cy="20161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05BB3B-0CF3-477C-B765-F28AA75FF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16" y="1910155"/>
            <a:ext cx="2688158" cy="20161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F4F02-E67E-4C4A-BCE4-D555D8C2F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38" y="4239574"/>
            <a:ext cx="2688158" cy="20161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6641D2-3C66-49E5-8807-F9CDC1A0F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06" y="4209111"/>
            <a:ext cx="2708468" cy="20313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5354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114" y="-186612"/>
            <a:ext cx="12784227" cy="72312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5B4DFA-3CC0-4192-AB81-F200077DC442}"/>
              </a:ext>
            </a:extLst>
          </p:cNvPr>
          <p:cNvSpPr/>
          <p:nvPr/>
        </p:nvSpPr>
        <p:spPr>
          <a:xfrm rot="10800000" flipV="1">
            <a:off x="643088" y="531227"/>
            <a:ext cx="10832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по экологии позволяют расширить кругозор ребенка, закрепляют знания о жизни животных и растений, учат культуре поведения в природе и бережному к ней отношению.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EC9F60-F3DA-47F6-B288-1ECC92BEC4B2}"/>
              </a:ext>
            </a:extLst>
          </p:cNvPr>
          <p:cNvSpPr/>
          <p:nvPr/>
        </p:nvSpPr>
        <p:spPr>
          <a:xfrm>
            <a:off x="1118567" y="1363845"/>
            <a:ext cx="5646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фонариками-это инновационный подход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овладении знаний дошкольниками.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6DD8E7-EAED-4171-9841-CDB47C479390}"/>
              </a:ext>
            </a:extLst>
          </p:cNvPr>
          <p:cNvSpPr/>
          <p:nvPr/>
        </p:nvSpPr>
        <p:spPr>
          <a:xfrm>
            <a:off x="9021082" y="4074873"/>
            <a:ext cx="30340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 со светом –это настоящая магия и волшебство! Они помогают знакомить детей со свойствами света.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B43C13-1772-46A6-86DB-B6BF89660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47" y="1505854"/>
            <a:ext cx="1966699" cy="26222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97A3D4-FF71-4F78-9544-9F53733C4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56" y="4427871"/>
            <a:ext cx="2462597" cy="18469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B684BC-6C70-43C6-80B6-A1AC1F7EA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02" y="1490006"/>
            <a:ext cx="1966699" cy="26222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8E3D21-643A-4DCF-8407-B1B54E56C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77" y="4434159"/>
            <a:ext cx="2445826" cy="18343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ED2330-A0B1-481A-9FC3-497CC16AD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4" y="2332983"/>
            <a:ext cx="2370880" cy="31611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CD7E21-FBEF-49BB-A03A-E4FD603E072E}"/>
              </a:ext>
            </a:extLst>
          </p:cNvPr>
          <p:cNvSpPr/>
          <p:nvPr/>
        </p:nvSpPr>
        <p:spPr>
          <a:xfrm>
            <a:off x="3527656" y="2059906"/>
            <a:ext cx="326916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000" b="0" cap="none" spc="0" dirty="0">
                <a:ln w="0"/>
                <a:solidFill>
                  <a:schemeClr val="tx1"/>
                </a:solidFill>
              </a:rPr>
              <a:t>В нашей игротеке: </a:t>
            </a:r>
          </a:p>
          <a:p>
            <a:pPr algn="just"/>
            <a:r>
              <a:rPr lang="ru-RU" sz="2000" dirty="0">
                <a:ln w="0"/>
              </a:rPr>
              <a:t>«Какое варенье сварили?»</a:t>
            </a:r>
          </a:p>
          <a:p>
            <a:pPr algn="just"/>
            <a:r>
              <a:rPr lang="ru-RU" sz="2000" b="0" cap="none" spc="0" dirty="0">
                <a:ln w="0"/>
                <a:solidFill>
                  <a:schemeClr val="tx1"/>
                </a:solidFill>
              </a:rPr>
              <a:t>«Кто спрятался за кустом?»</a:t>
            </a:r>
          </a:p>
          <a:p>
            <a:pPr algn="just"/>
            <a:r>
              <a:rPr lang="ru-RU" sz="2000" dirty="0">
                <a:ln w="0"/>
              </a:rPr>
              <a:t>«Что в мешке?»</a:t>
            </a:r>
          </a:p>
          <a:p>
            <a:pPr algn="just"/>
            <a:r>
              <a:rPr lang="ru-RU" sz="2000" b="0" cap="none" spc="0" dirty="0">
                <a:ln w="0"/>
                <a:solidFill>
                  <a:schemeClr val="tx1"/>
                </a:solidFill>
              </a:rPr>
              <a:t>«Какой коктейль?»</a:t>
            </a:r>
          </a:p>
          <a:p>
            <a:pPr algn="just"/>
            <a:r>
              <a:rPr lang="ru-RU" sz="2000" b="0" cap="none" spc="0" dirty="0">
                <a:ln w="0"/>
                <a:solidFill>
                  <a:schemeClr val="tx1"/>
                </a:solidFill>
              </a:rPr>
              <a:t>«Что лежит на тарелке?»</a:t>
            </a:r>
          </a:p>
          <a:p>
            <a:pPr algn="just"/>
            <a:r>
              <a:rPr lang="ru-RU" sz="2000" dirty="0">
                <a:ln w="0"/>
              </a:rPr>
              <a:t>«Кого поймали дети?»</a:t>
            </a:r>
            <a:endParaRPr lang="ru-RU" sz="2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46299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BFE871-8055-42CB-8593-367060F736CA}"/>
              </a:ext>
            </a:extLst>
          </p:cNvPr>
          <p:cNvSpPr/>
          <p:nvPr/>
        </p:nvSpPr>
        <p:spPr>
          <a:xfrm>
            <a:off x="6003633" y="2967335"/>
            <a:ext cx="2272620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endParaRPr cap="none" dirty="0" lang="ru-RU" spc="0" sz="24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FC478F-3006-40F1-8DB8-506F3698BAB3}"/>
              </a:ext>
            </a:extLst>
          </p:cNvPr>
          <p:cNvSpPr/>
          <p:nvPr/>
        </p:nvSpPr>
        <p:spPr>
          <a:xfrm>
            <a:off x="974361" y="590506"/>
            <a:ext cx="10373193" cy="175432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dirty="0" lang="en-US"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Дети, по своей натуре, - это любознательные исследователи, шаг за шагом открывающие для себя разные стороны окружающего мира. Поддержать этот  интерес, направить его в нужное русло познания и обучения помогает познавательно-экспериментальная деятельность.</a:t>
            </a:r>
            <a:endParaRPr dirty="0" lang="en-US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en-US"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Для успешного осуществления детского экспериментирования в группе  создан центр познавательной практической деятельности «Хочу все знать!»</a:t>
            </a:r>
          </a:p>
          <a:p>
            <a:endParaRPr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1A2F9-3ED4-4006-8F7D-D039000229A4}"/>
              </a:ext>
            </a:extLst>
          </p:cNvPr>
          <p:cNvSpPr/>
          <p:nvPr/>
        </p:nvSpPr>
        <p:spPr>
          <a:xfrm>
            <a:off x="4063990" y="4233135"/>
            <a:ext cx="4064017" cy="175432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dirty="0" lang="ru-RU" u="sng">
                <a:latin charset="0" panose="02020603050405020304" pitchFamily="18" typeface="Times New Roman"/>
                <a:cs charset="0" panose="02020603050405020304" pitchFamily="18" typeface="Times New Roman"/>
              </a:rPr>
              <a:t>Цель</a:t>
            </a:r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: Развитие познавательной активности детей дошкольного возраста посредством экспериментирования с объектами и явлениями окружающей действительности.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4AE1F9-B432-4D28-A07C-6D25CE716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/>
          <a:stretch/>
        </p:blipFill>
        <p:spPr>
          <a:xfrm>
            <a:off x="974361" y="2264770"/>
            <a:ext cx="2702714" cy="3802751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3C044F-4AE9-460F-8A74-AD1C354A2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25" y="2245859"/>
            <a:ext cx="2493670" cy="1632575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AD64AC-3CF5-4F2A-AA05-3BF9FADC6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54" y="2344832"/>
            <a:ext cx="2731972" cy="3642629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5420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306" y="-186612"/>
            <a:ext cx="12848611" cy="72312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116636-AA43-46EF-B30D-8EECF521EC91}"/>
              </a:ext>
            </a:extLst>
          </p:cNvPr>
          <p:cNvSpPr/>
          <p:nvPr/>
        </p:nvSpPr>
        <p:spPr>
          <a:xfrm>
            <a:off x="1315535" y="1203571"/>
            <a:ext cx="64197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C2D93F-D585-407C-B4A2-C2AE885A1CCF}"/>
              </a:ext>
            </a:extLst>
          </p:cNvPr>
          <p:cNvSpPr/>
          <p:nvPr/>
        </p:nvSpPr>
        <p:spPr>
          <a:xfrm>
            <a:off x="720627" y="788073"/>
            <a:ext cx="1075074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ознакомления детей со свойствами и значением воздуха в нашей жизни ,с ветром, с тем как человек использует различные свойства воздуха был создан мини- музей «Воздух невидимка».      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Изготовили пособия- карточки: « Свойства воздуха», «Как человек использует ветер», «Причины загрязнения воздуха», «Воздушные загадки».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паспорт мини музея.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93CFCA-7F6B-4434-9D27-F13E2A87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0" y="2540654"/>
            <a:ext cx="3549952" cy="2662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65D764-54F9-49DB-8EDD-3AE7B1306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97" y="2540654"/>
            <a:ext cx="3952537" cy="29644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212644-93DB-420B-BEC2-C236D462B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88812" y="3623901"/>
            <a:ext cx="3218076" cy="24135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09022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E9DFE3-6D2F-4FD7-BF81-D01F42F9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795" y="-186612"/>
            <a:ext cx="12848611" cy="72312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A3EC2B-7B14-4EF3-AD08-5781F6D3D947}"/>
              </a:ext>
            </a:extLst>
          </p:cNvPr>
          <p:cNvSpPr/>
          <p:nvPr/>
        </p:nvSpPr>
        <p:spPr>
          <a:xfrm>
            <a:off x="2115684" y="667142"/>
            <a:ext cx="332347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/>
              <a:t>В нашей группе есть музей,</a:t>
            </a:r>
          </a:p>
          <a:p>
            <a:r>
              <a:rPr lang="ru-RU" sz="2000" dirty="0"/>
              <a:t>Приводи сюда друзей!</a:t>
            </a:r>
          </a:p>
          <a:p>
            <a:r>
              <a:rPr lang="ru-RU" sz="2000" dirty="0"/>
              <a:t>Здесь вы можете узнать;</a:t>
            </a:r>
          </a:p>
          <a:p>
            <a:r>
              <a:rPr lang="ru-RU" sz="2000" dirty="0"/>
              <a:t>Нужно ль воздух охранять?</a:t>
            </a:r>
          </a:p>
          <a:p>
            <a:r>
              <a:rPr lang="ru-RU" sz="2000" dirty="0"/>
              <a:t>Почему взлетает шар?</a:t>
            </a:r>
          </a:p>
          <a:p>
            <a:r>
              <a:rPr lang="ru-RU" sz="2000" dirty="0"/>
              <a:t>Чем помочь нам может пар?</a:t>
            </a:r>
          </a:p>
          <a:p>
            <a:r>
              <a:rPr lang="ru-RU" sz="2000" dirty="0"/>
              <a:t>Как тяжелый самолет</a:t>
            </a:r>
          </a:p>
          <a:p>
            <a:r>
              <a:rPr lang="ru-RU" sz="2000" dirty="0"/>
              <a:t>Отправляется в полет?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EC7E66-05C1-477A-803C-789C83AD4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53" y="792403"/>
            <a:ext cx="3838923" cy="28791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42209D-30BE-441F-B628-271DD3505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2" y="3481796"/>
            <a:ext cx="3915537" cy="27090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57771F-82C9-4146-B0EB-505AC9244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4741" y="3761775"/>
            <a:ext cx="2082071" cy="27760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911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96C9AF-1CFB-4985-A451-14F06CC25FD5}"/>
              </a:ext>
            </a:extLst>
          </p:cNvPr>
          <p:cNvSpPr/>
          <p:nvPr/>
        </p:nvSpPr>
        <p:spPr>
          <a:xfrm>
            <a:off x="821898" y="493334"/>
            <a:ext cx="103432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пособиями мини музея, дети учились самостоятельно делать выводы о свойствах воздуха.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692245-83E2-4F08-B98F-8E0E5C52FB80}"/>
              </a:ext>
            </a:extLst>
          </p:cNvPr>
          <p:cNvSpPr/>
          <p:nvPr/>
        </p:nvSpPr>
        <p:spPr>
          <a:xfrm>
            <a:off x="5965198" y="2967335"/>
            <a:ext cx="261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4B4FA4-34D1-423F-BD30-AEB9BCEBE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8" y="1083576"/>
            <a:ext cx="3127948" cy="23459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E4F1A-5713-44D4-94F6-09C10EB04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76" y="1151156"/>
            <a:ext cx="3037126" cy="22778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88383A-9215-4C41-808A-75749A5BB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72" y="1755192"/>
            <a:ext cx="3315338" cy="248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674758-A6CF-4654-8EA7-23429F782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22" y="3778276"/>
            <a:ext cx="3315338" cy="248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67A1F6-4306-4CFB-983F-0BA25020E9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13" y="3778276"/>
            <a:ext cx="3315338" cy="248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76734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89EE0E-8146-4EDE-A88F-987CC5F41C21}"/>
              </a:ext>
            </a:extLst>
          </p:cNvPr>
          <p:cNvSpPr/>
          <p:nvPr/>
        </p:nvSpPr>
        <p:spPr>
          <a:xfrm>
            <a:off x="4172124" y="503793"/>
            <a:ext cx="3467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ряд экспериментов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AC4308-2BC9-4A9C-8185-E1FEDB058260}"/>
              </a:ext>
            </a:extLst>
          </p:cNvPr>
          <p:cNvSpPr/>
          <p:nvPr/>
        </p:nvSpPr>
        <p:spPr>
          <a:xfrm>
            <a:off x="858504" y="516047"/>
            <a:ext cx="2164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воздух».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1022C1-EE0A-4732-8B2E-933824621F5C}"/>
              </a:ext>
            </a:extLst>
          </p:cNvPr>
          <p:cNvSpPr/>
          <p:nvPr/>
        </p:nvSpPr>
        <p:spPr>
          <a:xfrm>
            <a:off x="8910728" y="498514"/>
            <a:ext cx="2039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«Видим воздух».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88EDE6-C75A-44EE-B13C-4E85C03D8FFD}"/>
              </a:ext>
            </a:extLst>
          </p:cNvPr>
          <p:cNvSpPr/>
          <p:nvPr/>
        </p:nvSpPr>
        <p:spPr>
          <a:xfrm>
            <a:off x="4968564" y="880747"/>
            <a:ext cx="2377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движется».</a:t>
            </a:r>
            <a:endParaRPr lang="ru-RU" sz="2000" u="sng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A79C33-26BA-4DE4-ACDA-C1E60D661BB0}"/>
              </a:ext>
            </a:extLst>
          </p:cNvPr>
          <p:cNvSpPr/>
          <p:nvPr/>
        </p:nvSpPr>
        <p:spPr>
          <a:xfrm>
            <a:off x="48437" y="3429000"/>
            <a:ext cx="41721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«Слышим звуки с помощью воздуха»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5D3309-91E9-4E77-B01B-DE4439EF9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5" y="1043809"/>
            <a:ext cx="2958569" cy="2218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EC01F2-FAE6-4E5A-A702-169FE6E4C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91" y="1353885"/>
            <a:ext cx="3051314" cy="22884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BC7F39-0D9B-4B48-8AD4-14717F544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1" y="4197989"/>
            <a:ext cx="2903345" cy="21775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8EDD34-638C-418F-8A3A-B6DA6B945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97" y="1035280"/>
            <a:ext cx="2812181" cy="21091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83B092-C245-4079-8D73-9865BFD27E75}"/>
              </a:ext>
            </a:extLst>
          </p:cNvPr>
          <p:cNvSpPr/>
          <p:nvPr/>
        </p:nvSpPr>
        <p:spPr>
          <a:xfrm>
            <a:off x="4655979" y="3764541"/>
            <a:ext cx="300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«Воздухом можно рисовать»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5D60FF-5446-4C60-B55F-553A3792C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9" y="3496472"/>
            <a:ext cx="2115730" cy="28209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A8A776-2707-4780-BB8F-806AE4EF06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62" y="4256043"/>
            <a:ext cx="2748536" cy="20614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9078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136" y="-158620"/>
            <a:ext cx="12773609" cy="72312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AEDE7D-CB88-4576-BC92-E55B0190C341}"/>
              </a:ext>
            </a:extLst>
          </p:cNvPr>
          <p:cNvSpPr/>
          <p:nvPr/>
        </p:nvSpPr>
        <p:spPr>
          <a:xfrm rot="10800000" flipV="1">
            <a:off x="886408" y="1002745"/>
            <a:ext cx="59062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прогулках, экскурсиях проводить опыты и эксперименты помогает детям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«Чемоданчик юного исследователя». Содержимое чемоданчика меняется в зависимости от интересов детей, темы исследований и наблюдений.</a:t>
            </a:r>
            <a:endParaRPr lang="ru-RU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1A01D6-C00C-4EAA-A643-44DF0553AC59}"/>
              </a:ext>
            </a:extLst>
          </p:cNvPr>
          <p:cNvSpPr/>
          <p:nvPr/>
        </p:nvSpPr>
        <p:spPr>
          <a:xfrm>
            <a:off x="6999389" y="3762580"/>
            <a:ext cx="289989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мы идем,</a:t>
            </a:r>
          </a:p>
          <a:p>
            <a:pPr lvl="0" algn="ctr"/>
            <a:r>
              <a:rPr lang="ru-RU" sz="20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Сундучок с собой берем</a:t>
            </a:r>
          </a:p>
          <a:p>
            <a:pPr lvl="0" algn="ctr"/>
            <a:r>
              <a:rPr lang="ru-RU" sz="2000" b="0" cap="none" spc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в нем только нет.</a:t>
            </a:r>
          </a:p>
          <a:p>
            <a:pPr lvl="0" algn="ctr"/>
            <a:r>
              <a:rPr lang="ru-RU" sz="20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имеется рулетка,</a:t>
            </a:r>
          </a:p>
          <a:p>
            <a:pPr lvl="0" algn="ctr"/>
            <a:r>
              <a:rPr lang="ru-RU" sz="2000" b="0" cap="none" spc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Лупы, зеркала, монетка,</a:t>
            </a:r>
          </a:p>
          <a:p>
            <a:pPr lvl="0" algn="ctr"/>
            <a:r>
              <a:rPr lang="ru-RU" sz="20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Компас, ложки, баночки,</a:t>
            </a:r>
          </a:p>
          <a:p>
            <a:pPr lvl="0" algn="ctr"/>
            <a:r>
              <a:rPr lang="ru-RU" sz="2000" b="0" cap="none" spc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Ленты и вертушки.</a:t>
            </a:r>
          </a:p>
          <a:p>
            <a:pPr lvl="0" algn="ctr"/>
            <a:r>
              <a:rPr lang="ru-RU" sz="20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 вам не игрушки!</a:t>
            </a:r>
            <a:endParaRPr lang="ru-RU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2F1434-C3A2-44CE-BAAC-41002540D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51" y="816532"/>
            <a:ext cx="3701542" cy="27761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823AB5-3BEA-4350-AE35-131C7F9D6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9" y="3059274"/>
            <a:ext cx="4081162" cy="3060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1504961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EDDDB5-CCEE-4623-BFF3-E21435F51DEB}"/>
              </a:ext>
            </a:extLst>
          </p:cNvPr>
          <p:cNvSpPr/>
          <p:nvPr/>
        </p:nvSpPr>
        <p:spPr>
          <a:xfrm>
            <a:off x="760929" y="537257"/>
            <a:ext cx="3265189" cy="70788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0" cap="none" dirty="0" lang="ru-RU" spc="0" sz="2000">
                <a:ln w="0"/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Можем смерить расстояние,</a:t>
            </a:r>
          </a:p>
          <a:p>
            <a:pPr algn="ctr"/>
            <a:r>
              <a:rPr dirty="0" lang="ru-RU" sz="2000">
                <a:ln w="0"/>
                <a:latin charset="0" panose="02020603050405020304" pitchFamily="18" typeface="Times New Roman"/>
                <a:cs charset="0" panose="02020603050405020304" pitchFamily="18" typeface="Times New Roman"/>
              </a:rPr>
              <a:t>Измерять объем и вес.</a:t>
            </a:r>
            <a:endParaRPr b="0" cap="none" dirty="0" lang="ru-RU" spc="0" sz="2000">
              <a:ln w="0"/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0556FF-2497-4905-9FC2-5D50E724C137}"/>
              </a:ext>
            </a:extLst>
          </p:cNvPr>
          <p:cNvSpPr/>
          <p:nvPr/>
        </p:nvSpPr>
        <p:spPr>
          <a:xfrm>
            <a:off x="7423823" y="551379"/>
            <a:ext cx="4627402" cy="101566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0" cap="none" dirty="0" lang="ru-RU" spc="0" sz="2000">
                <a:ln w="0"/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 помощью цветных очков</a:t>
            </a:r>
          </a:p>
          <a:p>
            <a:pPr algn="ctr"/>
            <a:r>
              <a:rPr dirty="0" lang="ru-RU" sz="2000">
                <a:ln w="0"/>
                <a:latin charset="0" panose="02020603050405020304" pitchFamily="18" typeface="Times New Roman"/>
                <a:cs charset="0" panose="02020603050405020304" pitchFamily="18" typeface="Times New Roman"/>
              </a:rPr>
              <a:t> и моноклей можно увидеть, как меняются цвета вещей вокруг.</a:t>
            </a:r>
            <a:endParaRPr b="0" cap="none" dirty="0" lang="ru-RU" spc="0" sz="2000">
              <a:ln w="0"/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8B5882-B34D-4ED9-9470-FA18EB601632}"/>
              </a:ext>
            </a:extLst>
          </p:cNvPr>
          <p:cNvSpPr/>
          <p:nvPr/>
        </p:nvSpPr>
        <p:spPr>
          <a:xfrm flipV="1" rot="10800000">
            <a:off x="721024" y="3179317"/>
            <a:ext cx="4261737" cy="101566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0" cap="none" dirty="0" lang="ru-RU" spc="0" sz="2000">
                <a:ln w="0"/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Лупа – это научный прибор, который используют для рассматривания чего- то маленького.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25E932-4C55-4C2C-AB53-9115984E3103}"/>
              </a:ext>
            </a:extLst>
          </p:cNvPr>
          <p:cNvSpPr/>
          <p:nvPr/>
        </p:nvSpPr>
        <p:spPr>
          <a:xfrm>
            <a:off x="5182125" y="5491115"/>
            <a:ext cx="248786" cy="40011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dirty="0" lang="ru-RU" sz="2000">
                <a:ln w="0"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endParaRPr b="0" cap="none" dirty="0" lang="ru-RU" spc="0" sz="2000">
              <a:ln w="0"/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C2B8EE-D1CD-4AC0-85AE-82D8233D8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0" y="1340843"/>
            <a:ext cx="2225047" cy="1668785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517652-920E-4825-A51B-54712636F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7386" y="1716833"/>
            <a:ext cx="2158648" cy="2878196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26C454-7F17-41DB-95D3-DF457C046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47" y="3491376"/>
            <a:ext cx="2093693" cy="2791590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19B005-B866-469B-9971-DC18F319B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/>
        </p:blipFill>
        <p:spPr>
          <a:xfrm>
            <a:off x="1614338" y="4249499"/>
            <a:ext cx="1814476" cy="1978947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40B3F1-6CA8-4A8F-B1EC-B12FA357B2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3" y="810110"/>
            <a:ext cx="1728706" cy="2304941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C61C9B-CB08-4C16-ABC1-73FCB87A6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56" y="1319940"/>
            <a:ext cx="2225047" cy="1668785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2F84581-E24E-4453-8BF0-E826D3E3E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77" y="3491376"/>
            <a:ext cx="2093693" cy="2791590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72916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C451DD-3723-41C9-8EA4-16CB5D0A6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876402"/>
            <a:ext cx="2835496" cy="37806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AD3668-26D0-494C-A4F1-4ED449D77EA2}"/>
              </a:ext>
            </a:extLst>
          </p:cNvPr>
          <p:cNvSpPr/>
          <p:nvPr/>
        </p:nvSpPr>
        <p:spPr>
          <a:xfrm>
            <a:off x="3545632" y="5364725"/>
            <a:ext cx="5050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Все, все, все хотим узнать</a:t>
            </a:r>
          </a:p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Можем все зарисовать.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7C9808-0227-4BD1-9CC9-A7E3E32EB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00" y="2334486"/>
            <a:ext cx="2613453" cy="34846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DF61DD-8A77-474B-B528-FF51B846C2DD}"/>
              </a:ext>
            </a:extLst>
          </p:cNvPr>
          <p:cNvSpPr/>
          <p:nvPr/>
        </p:nvSpPr>
        <p:spPr>
          <a:xfrm>
            <a:off x="7979819" y="710589"/>
            <a:ext cx="34047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</a:rPr>
              <a:t>Знакомимся с компасом, изучаем части света.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17E0A0-E7EF-4B5A-95D2-B81D39966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7" y="1906252"/>
            <a:ext cx="2613453" cy="34846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19ECBC-8862-4649-A96D-9526AF32BF9C}"/>
              </a:ext>
            </a:extLst>
          </p:cNvPr>
          <p:cNvSpPr/>
          <p:nvPr/>
        </p:nvSpPr>
        <p:spPr>
          <a:xfrm>
            <a:off x="807410" y="1005479"/>
            <a:ext cx="3180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</a:rPr>
              <a:t>Измеряем силу ветра.</a:t>
            </a:r>
          </a:p>
        </p:txBody>
      </p:sp>
    </p:spTree>
    <p:extLst>
      <p:ext uri="{BB962C8B-B14F-4D97-AF65-F5344CB8AC3E}">
        <p14:creationId xmlns:p14="http://schemas.microsoft.com/office/powerpoint/2010/main" val="3379384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6E12C7-FBD6-4366-8547-1C14BD938F12}"/>
              </a:ext>
            </a:extLst>
          </p:cNvPr>
          <p:cNvSpPr/>
          <p:nvPr/>
        </p:nvSpPr>
        <p:spPr>
          <a:xfrm>
            <a:off x="650563" y="392404"/>
            <a:ext cx="1089087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заинтересованности родителей и вовлеченности их в воспитательно-образовательный процесс по данной теме используется наглядная информация-консультации на темы: «Организация детского экспериментирования в домашних условиях», «Роль семьи в развитии познавательной активности дошкольников», « Научите ребенка любить живую природу» и другие. В сообществе родителей нашей группы в контакте даем рекомендации: «Проведите с детьми дома», «Экспериментирование с водой», « Игры на кухне».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9D577-2AFB-4B86-8AC6-20CF21232DAD}"/>
              </a:ext>
            </a:extLst>
          </p:cNvPr>
          <p:cNvSpPr/>
          <p:nvPr/>
        </p:nvSpPr>
        <p:spPr>
          <a:xfrm>
            <a:off x="602189" y="4999165"/>
            <a:ext cx="110169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детей и  родителей собраны коллекции камней, ракушек, перьев; пополнилось оборудование для опытов и экспериментов: приобретены 2 микроскопа, колбы и пробирки,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 для сыпучих продуктов, одежда для проведения опытов . Родители группы являются активными участниками конкурсов и выставок из природного и бросового материала.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D2ABF5-5988-45E3-92F6-993BA73CC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5087" y="2119568"/>
            <a:ext cx="2328450" cy="310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059D7C-4C80-4DC3-9E08-BD26C2306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60" y="2413423"/>
            <a:ext cx="3176899" cy="23826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D83BD-119F-4B3A-A161-E0E534B81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81" y="2444620"/>
            <a:ext cx="2015412" cy="24544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07217605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6" y="-232667"/>
            <a:ext cx="12773609" cy="72312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86E89D-5E1D-4012-B4F7-327E5D9B8461}"/>
              </a:ext>
            </a:extLst>
          </p:cNvPr>
          <p:cNvSpPr/>
          <p:nvPr/>
        </p:nvSpPr>
        <p:spPr>
          <a:xfrm flipV="1" rot="10800000">
            <a:off x="3249222" y="4530313"/>
            <a:ext cx="5878285" cy="203132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just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Таким образом, сочетание материалов и оборудования в нашем центре познавательно-исследовательской деятельности способствует овладению детьми средствами познавательного опыта и предполагает возможность комплексного решения различных задач организации деятельности детей.</a:t>
            </a:r>
          </a:p>
          <a:p>
            <a:pPr algn="just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4AAF6-BF05-4C9E-97EF-1A4C5F3F8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"/>
          <a:stretch/>
        </p:blipFill>
        <p:spPr>
          <a:xfrm>
            <a:off x="570255" y="3396454"/>
            <a:ext cx="2364128" cy="2906187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14436-57C6-4B61-B3A7-5975EA223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78" y="423096"/>
            <a:ext cx="2957483" cy="2218112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661E7D-9BAB-463E-8981-740C7FD07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69" y="2420791"/>
            <a:ext cx="2957483" cy="2077551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6F681A-FFE2-4D10-A4D7-9109FCFAD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0" y="1309247"/>
            <a:ext cx="3040536" cy="2027420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D59ED7-5B32-415F-AB74-E0593A3CA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25" y="3336667"/>
            <a:ext cx="2186036" cy="2912282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57454C-4E7D-4C45-9DCC-5CCA60BD6FA0}"/>
              </a:ext>
            </a:extLst>
          </p:cNvPr>
          <p:cNvSpPr/>
          <p:nvPr/>
        </p:nvSpPr>
        <p:spPr>
          <a:xfrm>
            <a:off x="6003634" y="2967335"/>
            <a:ext cx="184731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endParaRPr cap="none" dirty="0" lang="ru-RU" spc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C9C01D-F50F-45ED-851B-BC694B6DD2C3}"/>
              </a:ext>
            </a:extLst>
          </p:cNvPr>
          <p:cNvSpPr/>
          <p:nvPr/>
        </p:nvSpPr>
        <p:spPr>
          <a:xfrm>
            <a:off x="570255" y="440467"/>
            <a:ext cx="7892610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just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Целевые прогулки и экскурсии в природу дают возможность детям в естественной обстановке получать знания, информацию о природных объектах и явлениях.</a:t>
            </a:r>
            <a:endParaRPr cap="none" dirty="0" lang="ru-RU" spc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707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A05EE-E0AD-4F61-ACA3-327087C7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65" y="1614196"/>
            <a:ext cx="5730727" cy="38189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3A7FAAA-DFEA-4D4D-A05A-9F0215AEE0C0}"/>
              </a:ext>
            </a:extLst>
          </p:cNvPr>
          <p:cNvSpPr/>
          <p:nvPr/>
        </p:nvSpPr>
        <p:spPr>
          <a:xfrm>
            <a:off x="783772" y="518985"/>
            <a:ext cx="10506270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пословица гласит: «Расскажи — и я забуду, покажи — и я запомню, дай попробовать — и я пойму». Усваивается все прочно и надолго, когда ребенок слышит, видит и делает сам. Вот на этом и основана познавательно-исследовательская деятельность!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B2B8D4A-AACA-4875-AB5F-2EA6D4A8771E}"/>
              </a:ext>
            </a:extLst>
          </p:cNvPr>
          <p:cNvSpPr/>
          <p:nvPr/>
        </p:nvSpPr>
        <p:spPr>
          <a:xfrm>
            <a:off x="783772" y="5560350"/>
            <a:ext cx="1050627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 очень важна и необходима детям, а мы взрослые должны всячески этому способствовать и помогать узнавать больше интересного.</a:t>
            </a:r>
            <a:endParaRPr lang="ru-RU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43FDD0-7EE5-4205-B8A4-7FA08077C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089979"/>
            <a:ext cx="1929694" cy="28589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2F6C2-11ED-46AB-9366-C36319DE8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35" y="2138373"/>
            <a:ext cx="2034626" cy="30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580" y="-177281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C6CDB8-61DA-4BA6-A8E1-B77C7AA3C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61" y="713794"/>
            <a:ext cx="3965509" cy="5287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1692243-CF1A-43ED-B10D-373DBF1F304A}"/>
              </a:ext>
            </a:extLst>
          </p:cNvPr>
          <p:cNvSpPr/>
          <p:nvPr/>
        </p:nvSpPr>
        <p:spPr>
          <a:xfrm>
            <a:off x="9629192" y="317240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0CA8B8-B7CA-434A-8F96-D2DBBB553E83}"/>
              </a:ext>
            </a:extLst>
          </p:cNvPr>
          <p:cNvSpPr/>
          <p:nvPr/>
        </p:nvSpPr>
        <p:spPr>
          <a:xfrm>
            <a:off x="961053" y="1334278"/>
            <a:ext cx="6195527" cy="40083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 здесь встречает сказочная Маша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помогает знания добыть,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все "почему" ответ получить.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хозяйка нашего центра.</a:t>
            </a:r>
          </a:p>
          <a:p>
            <a:pPr algn="ctr"/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сказочного персонажа превращает занятие в увлекательную игру, способствует пробуждению интереса к экспериментированию.</a:t>
            </a:r>
          </a:p>
        </p:txBody>
      </p:sp>
    </p:spTree>
    <p:extLst>
      <p:ext uri="{BB962C8B-B14F-4D97-AF65-F5344CB8AC3E}">
        <p14:creationId xmlns:p14="http://schemas.microsoft.com/office/powerpoint/2010/main" val="1415790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AAFC0-5345-4824-AC5E-512053D5E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0DC120-7A5B-4F16-887E-F44DCF6455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B82109-B151-4CAD-BCFA-EE6ECBB94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579622AA-D823-4508-A704-52489C9A686E}"/>
              </a:ext>
            </a:extLst>
          </p:cNvPr>
          <p:cNvSpPr/>
          <p:nvPr/>
        </p:nvSpPr>
        <p:spPr>
          <a:xfrm>
            <a:off x="2876550" y="2192705"/>
            <a:ext cx="6829426" cy="27265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внимание!</a:t>
            </a:r>
            <a:endParaRPr lang="ru-RU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86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2A33A1-B5EC-4D79-AF1D-FBA309A9E6F4}"/>
              </a:ext>
            </a:extLst>
          </p:cNvPr>
          <p:cNvSpPr/>
          <p:nvPr/>
        </p:nvSpPr>
        <p:spPr>
          <a:xfrm>
            <a:off x="764498" y="693683"/>
            <a:ext cx="105565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 центр исследовательской деятельности состоит из двух зон: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уголок природы. Комнатные растения подобраны с учетом возраста детей. На них оформлен паспорт комнатных растений. В уголке природы есть фартуки для дежурных, лейки, опрыскиватель, кисточки, тряпочки, губки, инструменты для рыхления почвы.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681789-EF32-4223-831B-089E654A6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2" y="3205194"/>
            <a:ext cx="3141133" cy="2355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9A8314-EFAB-4D5A-9BE1-D8CB76D68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96" y="3205194"/>
            <a:ext cx="3141135" cy="2355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374A78-70FA-4B14-8C28-5BCB81B50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0" y="2080237"/>
            <a:ext cx="2652765" cy="19895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ECF850-683D-4856-8DAF-3CE684799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2" y="4314576"/>
            <a:ext cx="1620691" cy="2160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3802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8EC38F-DC2A-4EA3-AC8E-573847B5C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23" y="2118954"/>
            <a:ext cx="3493456" cy="26200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2BF47-C665-47F9-AE7E-68190D260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7" y="1377608"/>
            <a:ext cx="3019791" cy="4026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91F2D0-3E76-48F9-91F5-26A003E7E07A}"/>
              </a:ext>
            </a:extLst>
          </p:cNvPr>
          <p:cNvSpPr/>
          <p:nvPr/>
        </p:nvSpPr>
        <p:spPr>
          <a:xfrm>
            <a:off x="961697" y="536028"/>
            <a:ext cx="99007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зона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мини – лаборатория, где хранятся оборудование и материалы,  с помощью которых дети опытным путем познают тайны живой и неживой природы.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59456A-9271-4B3F-A028-20FD2DC4F690}"/>
              </a:ext>
            </a:extLst>
          </p:cNvPr>
          <p:cNvSpPr/>
          <p:nvPr/>
        </p:nvSpPr>
        <p:spPr>
          <a:xfrm>
            <a:off x="961697" y="5625589"/>
            <a:ext cx="10570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главное назначение –    создание благоприятных условий для практических исследований, а также повышение эффективности экологического образования воспитанников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F9B910-7406-463C-834C-476CC411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0" y="2247092"/>
            <a:ext cx="3423337" cy="2567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95949678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6D4C2-6435-4EF2-8636-7FDB73BE8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8786" y="3250807"/>
            <a:ext cx="2552721" cy="3403628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CC0850-03DE-4585-AB76-736158A04F5E}"/>
              </a:ext>
            </a:extLst>
          </p:cNvPr>
          <p:cNvSpPr/>
          <p:nvPr/>
        </p:nvSpPr>
        <p:spPr>
          <a:xfrm>
            <a:off x="660944" y="486776"/>
            <a:ext cx="11212643" cy="230832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dirty="0" lang="en-US" sz="2000"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В нашем центре «Хочу все знать» оформлены модели: календарь природы (времена года), дни недели, части суток; календарь наблюдений за сезонными изменениями в природе; алгоритмы опытов и экспериментов; экологические цепочки; дневники наблюдений и фиксации опытов и экспериментов, картотека опытов, экспериментов с воздухом, водой, песком, магнитами; «Правила поведения в уголке экспериментирования».</a:t>
            </a:r>
          </a:p>
          <a:p>
            <a:endParaRPr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b="0" cap="none" dirty="0" lang="ru-RU" spc="0" sz="24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B2D52-0E75-4562-97D1-B8C7FF935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2" y="2351269"/>
            <a:ext cx="2250761" cy="3001014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DE4C19-5B97-46FA-BD33-93C1D8E51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43" y="2228712"/>
            <a:ext cx="2685248" cy="2013937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9D281F-4678-4EAB-9EB2-CCEFFAE6BD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"/>
          <a:stretch/>
        </p:blipFill>
        <p:spPr>
          <a:xfrm>
            <a:off x="3225918" y="4023644"/>
            <a:ext cx="1968706" cy="2136159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418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C6C22-EEAF-4EC8-8B60-807707D17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38" y="1626986"/>
            <a:ext cx="3857942" cy="26806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1B0832-1722-42A8-818E-EF7AD5C15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" y="1724089"/>
            <a:ext cx="3622266" cy="2716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2D14D7-883B-456D-9816-F4DC961F8F69}"/>
              </a:ext>
            </a:extLst>
          </p:cNvPr>
          <p:cNvSpPr/>
          <p:nvPr/>
        </p:nvSpPr>
        <p:spPr>
          <a:xfrm>
            <a:off x="849086" y="603713"/>
            <a:ext cx="106648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лаборатории есть различное интересное и необходимое оборудование и разнообразный материал для исследований 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6B89FC-B2C2-4522-AE5D-35EE6006ACA2}"/>
              </a:ext>
            </a:extLst>
          </p:cNvPr>
          <p:cNvSpPr/>
          <p:nvPr/>
        </p:nvSpPr>
        <p:spPr>
          <a:xfrm>
            <a:off x="6003635" y="2967335"/>
            <a:ext cx="46169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8684AE-F373-4827-9CB8-B417D1FE1593}"/>
              </a:ext>
            </a:extLst>
          </p:cNvPr>
          <p:cNvSpPr/>
          <p:nvPr/>
        </p:nvSpPr>
        <p:spPr>
          <a:xfrm rot="10800000" flipV="1">
            <a:off x="654341" y="5482207"/>
            <a:ext cx="109541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омощью разных приборов с детьми проводились опыты и эксперименты по темам: «Волшебная вода», «В мире пластмассы», «Ткань и ее свойства», «Воздух- невидимка», «В мире стекла» и другие.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F0E45A-0142-4C54-A927-2845DB01B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2" y="3100439"/>
            <a:ext cx="3172329" cy="23792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135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275626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20848A-B8ED-4E43-B9C4-1C844C068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9436" y="17595"/>
            <a:ext cx="2741716" cy="36556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5F95E2-3C23-45EA-8854-68614A169AC9}"/>
              </a:ext>
            </a:extLst>
          </p:cNvPr>
          <p:cNvSpPr/>
          <p:nvPr/>
        </p:nvSpPr>
        <p:spPr>
          <a:xfrm>
            <a:off x="943582" y="349270"/>
            <a:ext cx="49098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центре имеются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-Коллекция семян.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-Коллекция тканей.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-Коллекция ракушек.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-Коллекция камней.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пуговиц.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бумаги.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перьев.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FB5C41-3FCB-4FC7-AF03-E8A93517A2CB}"/>
              </a:ext>
            </a:extLst>
          </p:cNvPr>
          <p:cNvSpPr/>
          <p:nvPr/>
        </p:nvSpPr>
        <p:spPr>
          <a:xfrm>
            <a:off x="4572000" y="3504806"/>
            <a:ext cx="32563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животные наших лесов       в разные времена года;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насекомые;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макет «Планетарий»;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глобус;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«Тело человека»;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«Флюгер».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DC48A7-B982-4B45-BA93-91E0359CC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2" y="3424029"/>
            <a:ext cx="3505080" cy="26288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E8A513-38C0-4D54-A94D-0CEEBB933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33" y="3541937"/>
            <a:ext cx="3406059" cy="25545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6595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70AC8-F44A-4AD0-8849-134ADB15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05" y="-186612"/>
            <a:ext cx="12773609" cy="7231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FA4DB-5B26-45EF-AA90-6D6FE2592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6" y="671804"/>
            <a:ext cx="2968520" cy="3864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8F5479-F0DB-4CC5-B835-DB12D2A31A41}"/>
              </a:ext>
            </a:extLst>
          </p:cNvPr>
          <p:cNvSpPr/>
          <p:nvPr/>
        </p:nvSpPr>
        <p:spPr>
          <a:xfrm>
            <a:off x="4512038" y="824459"/>
            <a:ext cx="32678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Лабораторию открыли,</a:t>
            </a:r>
            <a:endParaRPr lang="ru-RU" sz="24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мы проводили</a:t>
            </a:r>
          </a:p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нового узнали</a:t>
            </a:r>
          </a:p>
          <a:p>
            <a:pPr algn="ctr"/>
            <a:r>
              <a:rPr lang="ru-RU" sz="24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 капли не устали.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BABAF6-41C2-428E-B2A0-6EB50219CD74}"/>
              </a:ext>
            </a:extLst>
          </p:cNvPr>
          <p:cNvSpPr/>
          <p:nvPr/>
        </p:nvSpPr>
        <p:spPr>
          <a:xfrm flipH="1">
            <a:off x="749507" y="4756174"/>
            <a:ext cx="35676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 в цветные льдинки превращали.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02413B-6D19-43ED-BFC7-6556194AA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9045" y="701913"/>
            <a:ext cx="2968518" cy="36928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28A2FF-E1E8-4949-AA93-3EAA52C75E51}"/>
              </a:ext>
            </a:extLst>
          </p:cNvPr>
          <p:cNvSpPr/>
          <p:nvPr/>
        </p:nvSpPr>
        <p:spPr>
          <a:xfrm rot="10800000" flipH="1" flipV="1">
            <a:off x="8661823" y="4464820"/>
            <a:ext cx="25508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Изучали свойства бумаги экспериментом</a:t>
            </a:r>
          </a:p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 Цветы лотоса».</a:t>
            </a:r>
            <a:endParaRPr lang="ru-RU" sz="24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4AEF90-91A7-4F4A-A2A4-717D1F14A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02" y="2863250"/>
            <a:ext cx="3397769" cy="25483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E61D31-9B1C-472F-BCDD-27DBC64E50E1}"/>
              </a:ext>
            </a:extLst>
          </p:cNvPr>
          <p:cNvSpPr/>
          <p:nvPr/>
        </p:nvSpPr>
        <p:spPr>
          <a:xfrm rot="10800000" flipV="1">
            <a:off x="4606978" y="5495871"/>
            <a:ext cx="32678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Создавали картины на песке и манке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841EF0-62A9-41B0-BABE-2C55240EA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9116" y="707747"/>
            <a:ext cx="2968518" cy="36928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05442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1078</Words>
  <Application>Microsoft Office PowerPoint</Application>
  <PresentationFormat>Широкоэкранный</PresentationFormat>
  <Paragraphs>130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136</cp:revision>
  <dcterms:created xsi:type="dcterms:W3CDTF">2021-03-20T07:42:10Z</dcterms:created>
  <dcterms:modified xsi:type="dcterms:W3CDTF">2021-04-29T20:31:20Z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4622781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