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1"/>
  </p:notesMasterIdLst>
  <p:sldIdLst>
    <p:sldId id="267" r:id="rId2"/>
    <p:sldId id="274" r:id="rId3"/>
    <p:sldId id="284" r:id="rId4"/>
    <p:sldId id="291" r:id="rId5"/>
    <p:sldId id="257" r:id="rId6"/>
    <p:sldId id="285" r:id="rId7"/>
    <p:sldId id="290" r:id="rId8"/>
    <p:sldId id="288" r:id="rId9"/>
    <p:sldId id="276" r:id="rId10"/>
    <p:sldId id="277" r:id="rId11"/>
    <p:sldId id="278" r:id="rId12"/>
    <p:sldId id="279" r:id="rId13"/>
    <p:sldId id="280" r:id="rId14"/>
    <p:sldId id="292" r:id="rId15"/>
    <p:sldId id="283" r:id="rId16"/>
    <p:sldId id="266" r:id="rId17"/>
    <p:sldId id="265" r:id="rId18"/>
    <p:sldId id="271" r:id="rId19"/>
    <p:sldId id="273" r:id="rId20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01" autoAdjust="0"/>
  </p:normalViewPr>
  <p:slideViewPr>
    <p:cSldViewPr>
      <p:cViewPr varScale="1">
        <p:scale>
          <a:sx n="63" d="100"/>
          <a:sy n="63" d="100"/>
        </p:scale>
        <p:origin x="15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5"/>
          </a:xfrm>
          <a:prstGeom prst="rect">
            <a:avLst/>
          </a:prstGeom>
        </p:spPr>
        <p:txBody>
          <a:bodyPr vert="horz" lIns="90891" tIns="45446" rIns="90891" bIns="4544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5"/>
          </a:xfrm>
          <a:prstGeom prst="rect">
            <a:avLst/>
          </a:prstGeom>
        </p:spPr>
        <p:txBody>
          <a:bodyPr vert="horz" lIns="90891" tIns="45446" rIns="90891" bIns="45446" rtlCol="0"/>
          <a:lstStyle>
            <a:lvl1pPr algn="r">
              <a:defRPr sz="1200"/>
            </a:lvl1pPr>
          </a:lstStyle>
          <a:p>
            <a:fld id="{C3741D3D-0B75-4F2A-8525-F54346656952}" type="datetimeFigureOut">
              <a:rPr lang="ru-RU" smtClean="0"/>
              <a:pPr/>
              <a:t>вт 19.12.23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91" tIns="45446" rIns="90891" bIns="4544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0891" tIns="45446" rIns="90891" bIns="4544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5"/>
          </a:xfrm>
          <a:prstGeom prst="rect">
            <a:avLst/>
          </a:prstGeom>
        </p:spPr>
        <p:txBody>
          <a:bodyPr vert="horz" lIns="90891" tIns="45446" rIns="90891" bIns="4544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5"/>
          </a:xfrm>
          <a:prstGeom prst="rect">
            <a:avLst/>
          </a:prstGeom>
        </p:spPr>
        <p:txBody>
          <a:bodyPr vert="horz" lIns="90891" tIns="45446" rIns="90891" bIns="45446" rtlCol="0" anchor="b"/>
          <a:lstStyle>
            <a:lvl1pPr algn="r">
              <a:defRPr sz="1200"/>
            </a:lvl1pPr>
          </a:lstStyle>
          <a:p>
            <a:fld id="{3575E52E-E61D-410E-8C7D-7EAA4527FB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348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0D3163-C4DC-4AC4-9AD4-6501C0A91968}" type="datetimeFigureOut">
              <a:rPr lang="ru-RU" smtClean="0"/>
              <a:pPr/>
              <a:t>вт 19.12.23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/>
              <a:pPr/>
              <a:t>вт 19.12.23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D0D3163-C4DC-4AC4-9AD4-6501C0A91968}" type="datetimeFigureOut">
              <a:rPr lang="ru-RU" smtClean="0"/>
              <a:pPr/>
              <a:t>вт 19.12.23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/>
              <a:pPr/>
              <a:t>вт 19.12.23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/>
              <a:pPr/>
              <a:t>вт 19.12.23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/>
              <a:pPr/>
              <a:t>вт 19.12.23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/>
              <a:pPr/>
              <a:t>вт 19.12.23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/>
              <a:pPr/>
              <a:t>вт 19.12.23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/>
              <a:pPr/>
              <a:t>вт 19.12.23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/>
              <a:pPr/>
              <a:t>вт 19.12.23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D0D3163-C4DC-4AC4-9AD4-6501C0A91968}" type="datetimeFigureOut">
              <a:rPr lang="ru-RU" smtClean="0"/>
              <a:pPr/>
              <a:t>вт 19.12.23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0D3163-C4DC-4AC4-9AD4-6501C0A91968}" type="datetimeFigureOut">
              <a:rPr lang="ru-RU" smtClean="0"/>
              <a:pPr/>
              <a:t>вт 19.12.23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28140" y="2852936"/>
            <a:ext cx="7715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 бюджетного дошкольного образовательного  учреждения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сада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«Улыбка»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 Данилова Ярославской области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0128" y="404664"/>
            <a:ext cx="830389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</a:p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ошкольного образования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6064" y="1844824"/>
            <a:ext cx="8820472" cy="4498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1800" algn="just">
              <a:lnSpc>
                <a:spcPct val="12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направлена на: развитие любознательности, интереса и мотивации к познавательной деятельности; освоение сенсорных эталонов и перцептивных (обследовательских) действий, развитие поисковых исследовательских умений, мыслительных операций, воображения и способности к творческому преобразованию объектов познания, становление сознания; формирование целостной картины мира, представлений об объектах окружающего мира, их свойствах и отношениях; формирование основ экологической культуры, знаний об особенностях и многообразии природы Родного края и различных континентов, о взаимосвязях внутри природных сообществ и роли человека в природе, правилах поведения в природной среде, воспитание гуманного отношения к природе; формирование представлений о себе и ближайшем социальном окружении, культурно-исторических событиях, традициях и социокультурных ценностях малой родины и Отечества, многообразии стран и народов мира; формирование представлений о количестве, числе, счете, величине, геометрических фигурах, пространстве, времени, математических зависимостях и отношениях этих категорий, овладение логико-математическими способами их познания; формирование представлений о цифровых средствах познания окружающего мира, способах их безопасного использования.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429453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0321" y="2276872"/>
            <a:ext cx="801267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владение речью как средством коммуникации, познания и самовыражения; формирование правильного звукопроизношения; развитие звуковой и интонационной культуры речи; развитие фонематического слуха; обогащение активного и пассивного словарного запаса; развитие грамматически правильной и связной речи (диалогической и монологической); ознакомление с литературными произведениями различных жанров (фольклор, художественная и познавательная литература), формирование их осмысленного восприятия; развитие речевого творчества; формирование предпосылок к обучению грамоте.</a:t>
            </a:r>
          </a:p>
        </p:txBody>
      </p:sp>
    </p:spTree>
    <p:extLst>
      <p:ext uri="{BB962C8B-B14F-4D97-AF65-F5344CB8AC3E}">
        <p14:creationId xmlns:p14="http://schemas.microsoft.com/office/powerpoint/2010/main" val="348017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1540" y="1772816"/>
            <a:ext cx="78095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предполагает: развитие предпосылок ценностно-смыслового восприятия и понимания мира природы и произведений искусства (словесного, музыкального, изобразительного); становление эстетического и эмоционально-нравственного отношения к окружающему миру, воспитание эстетического вкуса; формирование элементарных представлений о видах искусства (музыка, живопись, театр, народное искусство и другое); формирование художественных умений и навыков в разных видах деятельности (рисовании, лепке, аппликации, художественном конструировании, пении, игре на детских музыкальных инструментах, музыкально-ритмических движениях, словесном творчестве и другое); освоение разнообразных средств художественной выразительности в различных видах искусства; реализацию художественно-творческих способностей ребенка в повседневной жизни и различных видах досуговой деятельности (праздники, развлечения и другое); развитие и поддержку самостоятельной творческой деятельности детей (изобразительной, конструктивной, музыкальной, художественно-речевой, театрализованной и другое).</a:t>
            </a:r>
          </a:p>
        </p:txBody>
      </p:sp>
    </p:spTree>
    <p:extLst>
      <p:ext uri="{BB962C8B-B14F-4D97-AF65-F5344CB8AC3E}">
        <p14:creationId xmlns:p14="http://schemas.microsoft.com/office/powerpoint/2010/main" val="70149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</a:t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9688" y="1772816"/>
            <a:ext cx="84932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приобретение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ребенком двигательного опыта в различных видах деятельности детей, развитие психофизических качеств (быстрота, сила, ловкость, выносливость, гибкость), координационных способностей, крупных групп мышц и мелкой моторики; формирование опорно-двигательного аппарата, развитие равновесия, глазомера, ориентировки в пространстве; овладение основными движениями (метание, ползание, лазанье, ходьба, бег, прыжки); обучение общеразвивающим упражнениям, музыкально-ритмическим движениям, подвижным играм, спортивным упражнениям и элементам спортивных игр (баскетбол, футбол, хоккей, бадминтон, настольный теннис, городки, кегли и другое); воспитание нравственно-волевых качеств (воля, смелость, выдержка и другое); воспитание интереса к различным видам спорта и чувства гордости за выдающиеся достижения российских спортсменов; приобщение к здоровому образу жизни и активному отдыху, формирование представлений о здоровье, способах его сохранения и укрепления, правилах безопасного поведения в разных видах двигательной деятельности, воспитание бережного отношения к своему здоровью и здоровью окружающих.</a:t>
            </a:r>
          </a:p>
        </p:txBody>
      </p:sp>
    </p:spTree>
    <p:extLst>
      <p:ext uri="{BB962C8B-B14F-4D97-AF65-F5344CB8AC3E}">
        <p14:creationId xmlns:p14="http://schemas.microsoft.com/office/powerpoint/2010/main" val="303305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92704" y="40466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Организационный раздел программы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2091306"/>
            <a:ext cx="82271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раздел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входят:   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487992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kern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</a:t>
            </a:r>
            <a:r>
              <a:rPr lang="ru-RU" sz="2000" kern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условия реализации </a:t>
            </a:r>
            <a:r>
              <a:rPr lang="ru-RU" sz="2000" kern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развивающей предметно-пространственной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среды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программы, обеспеченность методическими материалами и средствами обучения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литературных, музыкальных, художественных, анимационных произведений для реализации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реализации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воспитательной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53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Реализация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 ДО осуществляется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ежедневно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340768"/>
            <a:ext cx="8136904" cy="2603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1800" algn="just">
              <a:lnSpc>
                <a:spcPct val="120000"/>
              </a:lnSpc>
              <a:spcAft>
                <a:spcPts val="0"/>
              </a:spcAft>
            </a:pP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процессе организованной образовательной деятельности с детьми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ходе режимных моментов,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процессе самостоятельной деятельности детей в различных видах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детской деятельности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процессе взаимодействия с семьями детей по реализации программы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8116" y="4077072"/>
            <a:ext cx="7826331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1800" algn="ctr">
              <a:lnSpc>
                <a:spcPct val="120000"/>
              </a:lnSpc>
              <a:spcAft>
                <a:spcPts val="0"/>
              </a:spcAft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Часть образовательной программы, сформированная участниками образовательных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отношений</a:t>
            </a:r>
            <a:endParaRPr lang="ru-RU" b="1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762640"/>
              </p:ext>
            </p:extLst>
          </p:nvPr>
        </p:nvGraphicFramePr>
        <p:xfrm>
          <a:off x="899592" y="4966716"/>
          <a:ext cx="7704855" cy="1134666"/>
        </p:xfrm>
        <a:graphic>
          <a:graphicData uri="http://schemas.openxmlformats.org/drawingml/2006/table">
            <a:tbl>
              <a:tblPr firstRow="1" firstCol="1" bandRow="1"/>
              <a:tblGrid>
                <a:gridCol w="7704855">
                  <a:extLst>
                    <a:ext uri="{9D8B030D-6E8A-4147-A177-3AD203B41FA5}">
                      <a16:colId xmlns:a16="http://schemas.microsoft.com/office/drawing/2014/main" val="3326555159"/>
                    </a:ext>
                  </a:extLst>
                </a:gridCol>
              </a:tblGrid>
              <a:tr h="1876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53590"/>
                  </a:ext>
                </a:extLst>
              </a:tr>
              <a:tr h="9389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Данилова Т. И. Программа «Светофор». Обучение детей дошкольного возраста правилам дорожного движения. — 2-е изд.,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перераб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и доп. — СПб. : ООО «ИЗДАТЕЛЬСТВО «ДЕТСТВО-ПРЕСС», 2020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6877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58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0100" y="1357298"/>
            <a:ext cx="7772400" cy="2857079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371600" y="3212976"/>
            <a:ext cx="743899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Воспитатели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6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0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Специалисты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музыкальный руководитель  -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инструктор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физкультуре -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педагог-психолог –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   кадрового потенциала </a:t>
            </a:r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ДОО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3938" y="648290"/>
            <a:ext cx="7564140" cy="771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группах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общеразвивающей направленности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работают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воспитатели и  специалисты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8676" y="65790"/>
            <a:ext cx="7772400" cy="1785950"/>
          </a:xfrm>
        </p:spPr>
        <p:txBody>
          <a:bodyPr>
            <a:normAutofit/>
          </a:bodyPr>
          <a:lstStyle/>
          <a:p>
            <a:pPr indent="457200">
              <a:lnSpc>
                <a:spcPct val="12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Ведущие цели взаимодействия детского сада с семьёй – создание в детском саду необходимых условий для развития ответственных и взаимозависимых отношений с семьями воспитанников, обеспечивающих целостное развитие личности дошкольника, повышение компетентности родителей в области воспитания и организации коррекционно-образовательного процесса.</a:t>
            </a:r>
          </a:p>
          <a:p>
            <a:pPr indent="457200">
              <a:lnSpc>
                <a:spcPct val="120000"/>
              </a:lnSpc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43050"/>
            <a:ext cx="7772400" cy="1000132"/>
          </a:xfrm>
        </p:spPr>
        <p:txBody>
          <a:bodyPr/>
          <a:lstStyle/>
          <a:p>
            <a:pPr algn="ctr"/>
            <a:r>
              <a:rPr lang="ru-RU" sz="2400" b="1" dirty="0"/>
              <a:t> </a:t>
            </a:r>
            <a:r>
              <a:rPr lang="ru-RU" sz="2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педагогического коллектива</a:t>
            </a:r>
            <a:br>
              <a:rPr lang="ru-RU" sz="2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 семьями воспитанников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2674512"/>
            <a:ext cx="8143932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Основные формы взаимодействия с семьёй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220510"/>
              </p:ext>
            </p:extLst>
          </p:nvPr>
        </p:nvGraphicFramePr>
        <p:xfrm>
          <a:off x="360079" y="2967453"/>
          <a:ext cx="8604410" cy="3426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0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0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0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08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4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Просвещение родителей (законных представителей), повышение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9" marR="57969" marT="915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pc="-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Информирование</a:t>
                      </a:r>
                      <a:r>
                        <a:rPr lang="ru-RU" sz="1200" spc="-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родителей (законных представителей) и общественности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9" marR="57969" marT="915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Поддержка родителей (законных представителей)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9" marR="57969" marT="915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Взаимодействие с родителями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(законными </a:t>
                      </a:r>
                      <a:r>
                        <a:rPr lang="ru-RU" sz="1200" spc="-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представителями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9" marR="57969" marT="9153" marB="0"/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Вовлечение в совместную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66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воспитательная деятельность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4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их правовой, психолого-педагогической компетентности в вопросах охраны и укрепления здоровья, развития и образования детей;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9" marR="57969" marT="9153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15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целях ДОУ, общих для всего образовательного пространства Российской Федерации, о мерах господдержки семьям, имеющим детей дошкольного возраста, а также об образовательной программе, реализуемой в ДОУ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69" marR="57969" marT="9153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Способствование развитию ответственного и осознанного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родительства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как базовой основы благополучия семьи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9" marR="57969" marT="9153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Построение взаимодействия в форме сотрудничества и установления партнерских отношений с родителями (законными </a:t>
                      </a:r>
                      <a:r>
                        <a:rPr lang="ru-RU" sz="1200" spc="-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представителями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детей младенческого, раннего и дошкольного возраста для решения образовательных задач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969" marR="57969" marT="9153" marB="0"/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Вовлечение родителей (законных представителей) в образовательный процесс</a:t>
                      </a:r>
                    </a:p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31AFEFE0-07A8-4C67-BB9B-6E8B1BE57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Рабочая программа воспитания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802AD02-F198-4E82-9074-808223B00331}"/>
              </a:ext>
            </a:extLst>
          </p:cNvPr>
          <p:cNvSpPr/>
          <p:nvPr/>
        </p:nvSpPr>
        <p:spPr>
          <a:xfrm>
            <a:off x="1615188" y="332656"/>
            <a:ext cx="7308304" cy="383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69900">
              <a:lnSpc>
                <a:spcPct val="130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Федеральная рабочая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воспитания является обязательной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частью образовательной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программы, реализуемой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детском саду №7 «Улыбка» основана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воплощении национального воспитательного идеала, который понимается как высшая цель образования, нравственное (идеальное) представление о человеке.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воспитанием понимается деятельность, направленная на развитие личности, создание условий для самоопределения и социализации обучающихся на основе социокультурных, духовно-нравственных ценностей и принятых в российском обществе правил и норм поведения в интересах человека, семьи,  общества и государства, формирование у обучающихся чувства патриотизма, гражданственности, уважения к памяти защитников Отечества и подвигам Героев Отечества,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Российской Федерации, природе и окружающей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среде.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63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7014ADD-3188-4392-A57A-3BAA1B94B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896624"/>
            <a:ext cx="7620000" cy="340093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МБДОУ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сада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№7 «Улыбка» г. Данилова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прилагается ежегодный календарный план воспитательной работы.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36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B9E3E9E-A0FB-4D0E-8439-63765EC2D4D1}"/>
              </a:ext>
            </a:extLst>
          </p:cNvPr>
          <p:cNvSpPr/>
          <p:nvPr/>
        </p:nvSpPr>
        <p:spPr>
          <a:xfrm>
            <a:off x="539552" y="455381"/>
            <a:ext cx="81219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рабочей программе воспитания духовно-нравственные ценности и принятые в российском обществе правила и нормы поведения нашли свое отражение в основных направлениях воспитательной работы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39552" y="3143392"/>
            <a:ext cx="8387209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Основу воспитания на всех уровнях, начиная с дошкольного, составляют традиционные ценности российского общества. Традиционные ценности - это нравственные ориентиры, формирующие мировоззрение граждан России, передаваемые от поколения к поколению, лежащие в основе общероссийской гражданской идентичности и единого культурного пространства страны, укрепляющие гражданское единство, нашедшие свое уникальное, самобытное проявление в духовном, историческом и культурном развитии многонационального народа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30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53400" cy="9906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ВОЗРАСТНЫЕ И ИНЫЕ КАТЕГОРИИ ДЕТЕЙ, </a:t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КОТОРЫХ ОРИЕНТИРОВАНА </a:t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772816"/>
            <a:ext cx="7848872" cy="291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6400" y="1582517"/>
            <a:ext cx="8496944" cy="4799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программа ДО МБДОУ детского сада №7 «Улыбка» г. Данилова Ярославской области разработана творческой группой педагогов и специалистов ДОО при активном участии Совета родителей и утверждена в соответствии с федеральной образовательной программой дошкольного образования и федеральным государственным образовательным стандартом дошкольного образования.</a:t>
            </a:r>
          </a:p>
          <a:p>
            <a:pPr marR="145415" algn="just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 детского сада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№7 «Улыбка»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предназначена</a:t>
            </a:r>
            <a:r>
              <a:rPr lang="ru-RU" sz="1400" spc="2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1400" spc="2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1400" spc="2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1400" spc="2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двух лет</a:t>
            </a:r>
            <a:r>
              <a:rPr lang="ru-RU" sz="1400" spc="3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завершения образовательных отношений, посещающих общеразвивающие группы. </a:t>
            </a:r>
          </a:p>
          <a:p>
            <a:pPr marR="145415" algn="just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sz="1400" spc="-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реализуется</a:t>
            </a:r>
            <a:r>
              <a:rPr lang="ru-RU" sz="1400" spc="-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1400" spc="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государственном</a:t>
            </a:r>
            <a:r>
              <a:rPr lang="ru-RU" sz="1400" spc="-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языке</a:t>
            </a:r>
            <a:r>
              <a:rPr lang="ru-RU" sz="1400" spc="-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ru-RU" sz="1400" spc="-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Федерации - </a:t>
            </a:r>
            <a:r>
              <a:rPr lang="ru-RU" sz="14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русский.</a:t>
            </a:r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spc="-2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ДОО</a:t>
            </a:r>
            <a:r>
              <a:rPr lang="ru-RU" sz="1400" spc="-2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функционируют</a:t>
            </a:r>
            <a:r>
              <a:rPr lang="ru-RU" sz="1400" spc="-2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ледующие группы общеразвивающей</a:t>
            </a:r>
            <a:r>
              <a:rPr lang="ru-RU" sz="1400" spc="-4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направленности:</a:t>
            </a:r>
          </a:p>
          <a:p>
            <a:pPr marL="742950" lvl="1" indent="-285750" algn="just">
              <a:lnSpc>
                <a:spcPct val="115000"/>
              </a:lnSpc>
              <a:buSzPts val="1300"/>
              <a:buFont typeface="Symbol" panose="05050102010706020507" pitchFamily="18" charset="2"/>
              <a:buChar char=""/>
              <a:tabLst>
                <a:tab pos="270510" algn="l"/>
                <a:tab pos="647700" algn="l"/>
                <a:tab pos="648335" algn="l"/>
              </a:tabLst>
            </a:pPr>
            <a:r>
              <a:rPr lang="ru-RU" sz="1400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группа</a:t>
            </a:r>
            <a:r>
              <a:rPr lang="ru-RU" sz="1400" spc="-15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для</a:t>
            </a:r>
            <a:r>
              <a:rPr lang="ru-RU" sz="1400" spc="-15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детей раннего</a:t>
            </a:r>
            <a:r>
              <a:rPr lang="ru-RU" sz="1400" spc="-20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возраста </a:t>
            </a:r>
            <a:r>
              <a:rPr lang="ru-RU" sz="14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</a:t>
            </a:r>
            <a:r>
              <a:rPr lang="ru-RU" sz="1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2-3</a:t>
            </a:r>
            <a:r>
              <a:rPr lang="ru-RU" sz="14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года</a:t>
            </a:r>
            <a:r>
              <a:rPr lang="ru-RU" sz="14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),</a:t>
            </a:r>
            <a:endParaRPr lang="ru-RU" sz="1400" dirty="0" smtClean="0">
              <a:latin typeface="Times New Roman" panose="02020603050405020304" pitchFamily="18" charset="0"/>
              <a:ea typeface="Symbol" panose="05050102010706020507" pitchFamily="18" charset="2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SzPts val="1300"/>
              <a:buFont typeface="Symbol" panose="05050102010706020507" pitchFamily="18" charset="2"/>
              <a:buChar char=""/>
              <a:tabLst>
                <a:tab pos="270510" algn="l"/>
                <a:tab pos="647700" algn="l"/>
                <a:tab pos="648335" algn="l"/>
              </a:tabLst>
            </a:pPr>
            <a:r>
              <a:rPr lang="ru-RU" sz="1400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группа</a:t>
            </a:r>
            <a:r>
              <a:rPr lang="ru-RU" sz="1400" spc="-15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для</a:t>
            </a:r>
            <a:r>
              <a:rPr lang="ru-RU" sz="1400" spc="-15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детей</a:t>
            </a:r>
            <a:r>
              <a:rPr lang="ru-RU" sz="1400" spc="-5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младшего</a:t>
            </a:r>
            <a:r>
              <a:rPr lang="ru-RU" sz="1400" spc="-20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дошкольного</a:t>
            </a:r>
            <a:r>
              <a:rPr lang="ru-RU" sz="1400" spc="-15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возраста</a:t>
            </a:r>
            <a:r>
              <a:rPr lang="ru-RU" sz="1400" spc="-20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(3-4</a:t>
            </a:r>
            <a:r>
              <a:rPr lang="ru-RU" sz="14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года),</a:t>
            </a:r>
            <a:endParaRPr lang="ru-RU" sz="1400" dirty="0">
              <a:latin typeface="Times New Roman" panose="02020603050405020304" pitchFamily="18" charset="0"/>
              <a:ea typeface="Symbol" panose="05050102010706020507" pitchFamily="18" charset="2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SzPts val="1300"/>
              <a:buFont typeface="Symbol" panose="05050102010706020507" pitchFamily="18" charset="2"/>
              <a:buChar char=""/>
              <a:tabLst>
                <a:tab pos="270510" algn="l"/>
                <a:tab pos="647700" algn="l"/>
                <a:tab pos="648335" algn="l"/>
              </a:tabLst>
            </a:pPr>
            <a:r>
              <a:rPr lang="ru-RU" sz="1400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группа</a:t>
            </a:r>
            <a:r>
              <a:rPr lang="ru-RU" sz="1400" spc="-10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для</a:t>
            </a:r>
            <a:r>
              <a:rPr lang="ru-RU" sz="1400" spc="-10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детей среднего</a:t>
            </a:r>
            <a:r>
              <a:rPr lang="ru-RU" sz="1400" spc="-10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дошкольного</a:t>
            </a:r>
            <a:r>
              <a:rPr lang="ru-RU" sz="1400" spc="-15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возраста</a:t>
            </a:r>
            <a:r>
              <a:rPr lang="ru-RU" sz="1400" spc="-15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(4-5</a:t>
            </a:r>
            <a:r>
              <a:rPr lang="ru-RU" sz="14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лет</a:t>
            </a:r>
            <a:r>
              <a:rPr lang="ru-RU" sz="14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),</a:t>
            </a:r>
            <a:endParaRPr lang="ru-RU" sz="1400" dirty="0" smtClean="0">
              <a:latin typeface="Times New Roman" panose="02020603050405020304" pitchFamily="18" charset="0"/>
              <a:ea typeface="Symbol" panose="05050102010706020507" pitchFamily="18" charset="2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SzPts val="1300"/>
              <a:buFont typeface="Symbol" panose="05050102010706020507" pitchFamily="18" charset="2"/>
              <a:buChar char=""/>
              <a:tabLst>
                <a:tab pos="270510" algn="l"/>
                <a:tab pos="647700" algn="l"/>
                <a:tab pos="648335" algn="l"/>
              </a:tabLst>
            </a:pPr>
            <a:r>
              <a:rPr lang="ru-RU" sz="1400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группа</a:t>
            </a:r>
            <a:r>
              <a:rPr lang="ru-RU" sz="1400" spc="-10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для</a:t>
            </a:r>
            <a:r>
              <a:rPr lang="ru-RU" sz="1400" spc="-10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детей старшего</a:t>
            </a:r>
            <a:r>
              <a:rPr lang="ru-RU" sz="1400" spc="-15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дошкольного</a:t>
            </a:r>
            <a:r>
              <a:rPr lang="ru-RU" sz="1400" spc="-15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возраста</a:t>
            </a:r>
            <a:r>
              <a:rPr lang="ru-RU" sz="1400" spc="-15" dirty="0" smtClean="0"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(5-6</a:t>
            </a:r>
            <a:r>
              <a:rPr lang="ru-RU" sz="14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лет</a:t>
            </a:r>
            <a:r>
              <a:rPr lang="ru-RU" sz="14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)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SzPts val="1300"/>
              <a:buFont typeface="Symbol" panose="05050102010706020507" pitchFamily="18" charset="2"/>
              <a:buChar char=""/>
              <a:tabLst>
                <a:tab pos="270510" algn="l"/>
                <a:tab pos="647700" algn="l"/>
                <a:tab pos="648335" algn="l"/>
              </a:tabLst>
            </a:pPr>
            <a:endParaRPr lang="ru-RU" sz="1400" dirty="0" smtClean="0">
              <a:latin typeface="Times New Roman" panose="02020603050405020304" pitchFamily="18" charset="0"/>
              <a:ea typeface="Symbol" panose="05050102010706020507" pitchFamily="18" charset="2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Ежегодный</a:t>
            </a:r>
            <a:r>
              <a:rPr lang="ru-RU" sz="1400" spc="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контингент</a:t>
            </a:r>
            <a:r>
              <a:rPr lang="ru-RU" sz="1400" spc="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1400" spc="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определяется</a:t>
            </a:r>
            <a:r>
              <a:rPr lang="ru-RU" sz="1400" spc="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социальным</a:t>
            </a:r>
            <a:r>
              <a:rPr lang="ru-RU" sz="1400" spc="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заказом</a:t>
            </a:r>
            <a:r>
              <a:rPr lang="ru-RU" sz="1400" spc="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(потребностями)</a:t>
            </a:r>
            <a:r>
              <a:rPr lang="ru-RU" sz="1400" spc="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родителей (законных представителей)</a:t>
            </a:r>
            <a:r>
              <a:rPr lang="ru-RU" sz="1400" spc="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воспитанников.</a:t>
            </a:r>
            <a:r>
              <a:rPr lang="ru-RU" sz="1400" spc="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</a:t>
            </a:r>
            <a:r>
              <a:rPr lang="ru-RU" sz="1400" spc="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1400" spc="3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образовательного</a:t>
            </a:r>
            <a:r>
              <a:rPr lang="ru-RU" sz="1400" spc="3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процесса:</a:t>
            </a:r>
            <a:r>
              <a:rPr lang="ru-RU" sz="1400" spc="3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ДОО</a:t>
            </a:r>
            <a:r>
              <a:rPr lang="ru-RU" sz="1400" spc="3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работает</a:t>
            </a:r>
            <a:r>
              <a:rPr lang="ru-RU" sz="1400" spc="3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spc="4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условиях</a:t>
            </a:r>
            <a:r>
              <a:rPr lang="ru-RU" sz="1400" spc="4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400" spc="3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12 -часового</a:t>
            </a:r>
            <a:r>
              <a:rPr lang="ru-RU" sz="1400" spc="3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пребывания.</a:t>
            </a:r>
            <a:r>
              <a:rPr lang="ru-RU" sz="1400" spc="4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  <a:r>
              <a:rPr lang="ru-RU" sz="1400" spc="3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функционируют</a:t>
            </a:r>
            <a:r>
              <a:rPr lang="ru-RU" sz="1400" spc="-3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spc="-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режиме</a:t>
            </a:r>
            <a:r>
              <a:rPr lang="ru-RU" sz="1400" spc="-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5-дневной рабочей</a:t>
            </a:r>
            <a:r>
              <a:rPr lang="ru-RU" sz="1400" spc="-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недели.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разработке Образовательной программы ДО детского сада №7 «Улыбка» учитывались: виды групп, режим функционирования, контингент воспитанников, основные направления деятельности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ДОО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Уставу, а также лучшие педагогические традиции и достижения дошкольного учреждения.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20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Georgia" panose="02040502050405020303" pitchFamily="18" charset="0"/>
              </a:rPr>
              <a:t>ССЫЛКА НА ФОП ДО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9600" y="2276872"/>
            <a:ext cx="77068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бразовательная</a:t>
            </a:r>
            <a:r>
              <a:rPr lang="ru-RU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</a:t>
            </a:r>
            <a:r>
              <a:rPr lang="ru-RU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 детского сада №7 «Улыбка» разработана</a:t>
            </a:r>
            <a:r>
              <a:rPr lang="ru-RU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соответствии</a:t>
            </a:r>
            <a:r>
              <a:rPr lang="ru-RU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федеральной образовательной программой дошкольного образования (утверждена приказом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Минпросвещения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России от 25 ноября 2022 г. № 1028, зарегистрировано в Минюсте России 28 декабря 2022 г., регистрационный № 71847) (далее – 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ФОП  </a:t>
            </a:r>
            <a:r>
              <a:rPr lang="ru-RU" sz="20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ФОП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реализуется педагогическими работниками ДОУ во всех помещениях и на территории детского сада, со всеми детьми ДОУ. Составляет, примерно 60% от общего объема Программы.</a:t>
            </a:r>
          </a:p>
          <a:p>
            <a:pPr algn="just">
              <a:spcAft>
                <a:spcPts val="0"/>
              </a:spcAft>
            </a:pP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78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27583" y="2996952"/>
            <a:ext cx="75608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в себя пояснительную записку, 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программы,</a:t>
            </a:r>
          </a:p>
          <a:p>
            <a:pPr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едагогическую диагностику достижения планируемых результатов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3203" y="332656"/>
            <a:ext cx="85892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Целевой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раздел программы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5051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2204864"/>
            <a:ext cx="8640960" cy="2908920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 является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</a:p>
          <a:p>
            <a:pPr marL="0"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традиционным российским духовно-нравственным ценностям относятся, прежде всего, 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 </a:t>
            </a:r>
          </a:p>
          <a:p>
            <a:pPr marL="0" indent="0" algn="just">
              <a:buNone/>
            </a:pP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62674" y="92095"/>
            <a:ext cx="5680978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endParaRPr lang="ru-RU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сада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№7 «Улыбка»  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728" y="2643182"/>
            <a:ext cx="7415242" cy="3643338"/>
          </a:xfrm>
        </p:spPr>
        <p:txBody>
          <a:bodyPr>
            <a:noAutofit/>
          </a:bodyPr>
          <a:lstStyle/>
          <a:p>
            <a:endParaRPr lang="ru-RU" sz="1800" dirty="0">
              <a:latin typeface="Cambria" pitchFamily="18" charset="0"/>
            </a:endParaRPr>
          </a:p>
          <a:p>
            <a:endParaRPr lang="ru-RU" sz="1800" dirty="0">
              <a:latin typeface="Cambria" pitchFamily="18" charset="0"/>
            </a:endParaRPr>
          </a:p>
          <a:p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1643050"/>
            <a:ext cx="214180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: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35272"/>
            <a:ext cx="8712967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программы достигается через решение следующих задач: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единых для Российской Федерации содержания ДО и планируемых результатов освоения образовательной программы ДО;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детей (в соответствии с возрастными особенностями) к базовым ценностям российского народа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достоинство, права и свободы человека, патриотизм, гражданственность, высокие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нравственные,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идеалы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крепкая семья, созидательный труд, приоритет духовного над материальным, гуманизм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милосердие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(структурирование) содержания образовательной деятельности на основе учета возрастных и индивидуальных особенностей развития;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равного доступа к образованию для всех детей дошкольного возраста с учетом разнообразия образовательных потребностей и индивидуальных возможностей;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и укрепление физического и психического здоровья детей, в том числе их эмоционального благополучия;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развития физических, личностных, нравственных качеств и основ патриотизма, интеллектуальных и художественно-творческих способностей ребенка, его инициативности, самостоятельности и ответственности;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</a:p>
          <a:p>
            <a:pPr marL="342900" indent="-342900">
              <a:buFont typeface="+mj-lt"/>
              <a:buAutoNum type="arabicPeriod"/>
            </a:pPr>
            <a:endParaRPr lang="ru-RU" sz="1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4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410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5272" y="332656"/>
            <a:ext cx="8731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Содержательный </a:t>
            </a:r>
            <a:r>
              <a:rPr lang="ru-RU" sz="36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раздел программы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5272" y="2091306"/>
            <a:ext cx="853345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определено в соответствии с направлениями развития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ребенка,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представленных в 5 образовательных областях.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содержание образовательной деятельности соответствуют ФОП ДО.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Описаны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вариативные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формы, способы, методы и средства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образовательной деятельности разных видов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культурных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практик, способы и направления поддержки детской инициативы, особенности взаимодействия педагогического коллектива с семьями воспитанников.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направления и задачи  коррекционно-развивающей работы. </a:t>
            </a: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раздел входит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воспитания.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29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сада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№7 «Улыбка»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132856"/>
            <a:ext cx="777686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обязательной части и части, формируемой участниками образовательных отношений.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являются взаимодополняющими. Обязательная часть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развитие детей в пяти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областях: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38060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820472" cy="990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развитие»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9600" y="1700808"/>
            <a:ext cx="78488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на: усвоение и присвоение норм, правил поведения и морально-нравственных ценностей, принятых в российском обществе; развитие общения ребенка со взрослыми и сверстниками, формирование готовности к совместной деятельности и сотрудничеству; формирование у ребенка основ гражданственности и патриотизма, уважительного отношения и чувства принадлежности к своей семье, сообществу детей и взрослых в ДОУ, региону проживания и стране в целом; развитие эмоциональной отзывчивости и сопереживания, социального и эмоционального интеллекта, воспитание гуманных чувств и отношений; развитие самостоятельности и инициативности, планирования и регуляции ребенком собственных действий; формирование позитивных установок к различным видам труда и творчества; формирование основ социальной навигации и безопасного поведения в быту и природе, социуме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медиапространстве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(цифровой среде).</a:t>
            </a:r>
          </a:p>
        </p:txBody>
      </p:sp>
    </p:spTree>
    <p:extLst>
      <p:ext uri="{BB962C8B-B14F-4D97-AF65-F5344CB8AC3E}">
        <p14:creationId xmlns:p14="http://schemas.microsoft.com/office/powerpoint/2010/main" val="340923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ysClr val="windowText" lastClr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</TotalTime>
  <Words>2081</Words>
  <Application>Microsoft Office PowerPoint</Application>
  <PresentationFormat>Экран (4:3)</PresentationFormat>
  <Paragraphs>125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30" baseType="lpstr">
      <vt:lpstr>Arial</vt:lpstr>
      <vt:lpstr>Calibri</vt:lpstr>
      <vt:lpstr>Cambria</vt:lpstr>
      <vt:lpstr>Georgia</vt:lpstr>
      <vt:lpstr>Symbol</vt:lpstr>
      <vt:lpstr>Times New Roman</vt:lpstr>
      <vt:lpstr>Tw Cen MT</vt:lpstr>
      <vt:lpstr>Verdana</vt:lpstr>
      <vt:lpstr>Wingdings</vt:lpstr>
      <vt:lpstr>Wingdings 2</vt:lpstr>
      <vt:lpstr>Обычная</vt:lpstr>
      <vt:lpstr>Презентация PowerPoint</vt:lpstr>
      <vt:lpstr>ВОЗРАСТНЫЕ И ИНЫЕ КАТЕГОРИИ ДЕТЕЙ,  НА КОТОРЫХ ОРИЕНТИРОВАНА  ОБРАЗОВАТЕЛЬНАЯ ПРОГРАММА </vt:lpstr>
      <vt:lpstr>ССЫЛКА НА ФОП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ОП ДО детского сада №7 «Улыбка»</vt:lpstr>
      <vt:lpstr>Образовательная область  «Социально-коммуникативное развитие»</vt:lpstr>
      <vt:lpstr>Образовательная область  «Познавательное развитие»</vt:lpstr>
      <vt:lpstr>Образовательная область  «Речевое развитие»</vt:lpstr>
      <vt:lpstr>Образовательная область  «Художественно-эстетическое развитие»</vt:lpstr>
      <vt:lpstr>Образовательная область  «Физическое развитие»</vt:lpstr>
      <vt:lpstr>Презентация PowerPoint</vt:lpstr>
      <vt:lpstr>Реализация ОП ДО осуществляется ежедневно</vt:lpstr>
      <vt:lpstr>Характеристика    кадрового потенциала ДОО </vt:lpstr>
      <vt:lpstr> Взаимодействие педагогического коллектива  с семьями воспитанников</vt:lpstr>
      <vt:lpstr>Рабочая программа воспитания</vt:lpstr>
      <vt:lpstr>К ОП ДО МБДОУ детского сада №7 «Улыбка» г. Данилова прилагается ежегодный календарный план воспитательной работы.    </vt:lpstr>
    </vt:vector>
  </TitlesOfParts>
  <Company>Krokoz™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</dc:title>
  <dc:creator>Игорь</dc:creator>
  <cp:lastModifiedBy>User</cp:lastModifiedBy>
  <cp:revision>117</cp:revision>
  <cp:lastPrinted>2018-09-03T12:01:16Z</cp:lastPrinted>
  <dcterms:created xsi:type="dcterms:W3CDTF">2014-01-03T02:52:05Z</dcterms:created>
  <dcterms:modified xsi:type="dcterms:W3CDTF">2023-12-19T10:00:18Z</dcterms:modified>
</cp:coreProperties>
</file>