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8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media/image7.jpeg" ContentType="image/jpeg"/>
  <Override PartName="/ppt/media/image59.jpeg" ContentType="image/jpeg"/>
  <Override PartName="/ppt/media/image31.png" ContentType="image/png"/>
  <Override PartName="/ppt/media/image28.jpeg" ContentType="image/jpeg"/>
  <Override PartName="/ppt/media/image1.png" ContentType="image/png"/>
  <Override PartName="/ppt/media/image2.jpeg" ContentType="image/jpeg"/>
  <Override PartName="/ppt/media/image54.jpeg" ContentType="image/jpeg"/>
  <Override PartName="/ppt/media/image110.png" ContentType="image/png"/>
  <Override PartName="/ppt/media/image38.png" ContentType="image/png"/>
  <Override PartName="/ppt/media/image9.jpeg" ContentType="image/jpeg"/>
  <Override PartName="/ppt/media/image106.jpeg" ContentType="image/jpeg"/>
  <Override PartName="/ppt/media/image17.jpeg" ContentType="image/jpeg"/>
  <Override PartName="/ppt/media/image3.png" ContentType="image/png"/>
  <Override PartName="/ppt/media/image45.jpeg" ContentType="image/jpeg"/>
  <Override PartName="/ppt/media/image4.png" ContentType="image/png"/>
  <Override PartName="/ppt/media/image71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29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103.jpeg" ContentType="image/jpeg"/>
  <Override PartName="/ppt/media/image14.jpeg" ContentType="image/jpeg"/>
  <Override PartName="/ppt/media/image104.jpeg" ContentType="image/jpeg"/>
  <Override PartName="/ppt/media/image15.jpeg" ContentType="image/jpeg"/>
  <Override PartName="/ppt/media/image16.png" ContentType="image/png"/>
  <Override PartName="/ppt/media/image18.jpeg" ContentType="image/jpeg"/>
  <Override PartName="/ppt/media/image22.png" ContentType="image/png"/>
  <Override PartName="/ppt/media/image10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64.jpeg" ContentType="image/jpeg"/>
  <Override PartName="/ppt/media/image26.png" ContentType="image/png"/>
  <Override PartName="/ppt/media/image27.jpeg" ContentType="image/jpeg"/>
  <Override PartName="/ppt/media/image30.jpeg" ContentType="image/jpeg"/>
  <Override PartName="/ppt/media/image52.png" ContentType="image/png"/>
  <Override PartName="/ppt/media/image32.jpeg" ContentType="image/jpeg"/>
  <Override PartName="/ppt/media/image33.jpeg" ContentType="image/jpeg"/>
  <Override PartName="/ppt/media/image34.png" ContentType="image/png"/>
  <Override PartName="/ppt/media/image35.jpeg" ContentType="image/jpeg"/>
  <Override PartName="/ppt/media/image36.jpeg" ContentType="image/jpeg"/>
  <Override PartName="/ppt/media/image37.jpeg" ContentType="image/jpeg"/>
  <Override PartName="/ppt/media/image39.jpeg" ContentType="image/jpeg"/>
  <Override PartName="/ppt/media/image55.png" ContentType="image/png"/>
  <Override PartName="/ppt/media/image40.jpeg" ContentType="image/jpeg"/>
  <Override PartName="/ppt/media/image41.jpeg" ContentType="image/jpeg"/>
  <Override PartName="/ppt/media/image42.png" ContentType="image/png"/>
  <Override PartName="/ppt/media/image43.jpeg" ContentType="image/jpeg"/>
  <Override PartName="/ppt/media/image60.png" ContentType="image/png"/>
  <Override PartName="/ppt/media/image44.jpeg" ContentType="image/jpeg"/>
  <Override PartName="/ppt/media/image46.png" ContentType="image/png"/>
  <Override PartName="/ppt/media/image47.jpeg" ContentType="image/jpeg"/>
  <Override PartName="/ppt/media/image48.jpeg" ContentType="image/jpeg"/>
  <Override PartName="/ppt/media/image83.jpeg" ContentType="image/jpeg"/>
  <Override PartName="/ppt/media/image49.png" ContentType="image/png"/>
  <Override PartName="/ppt/media/image50.jpeg" ContentType="image/jpeg"/>
  <Override PartName="/ppt/media/image51.jpeg" ContentType="image/jpeg"/>
  <Override PartName="/ppt/media/image53.jpeg" ContentType="image/jpeg"/>
  <Override PartName="/ppt/media/image56.jpeg" ContentType="image/jpeg"/>
  <Override PartName="/ppt/media/image57.jpeg" ContentType="image/jpeg"/>
  <Override PartName="/ppt/media/image58.jpeg" ContentType="image/jpeg"/>
  <Override PartName="/ppt/media/image63.png" ContentType="image/png"/>
  <Override PartName="/ppt/media/image61.jpeg" ContentType="image/jpeg"/>
  <Override PartName="/ppt/media/image62.jpeg" ContentType="image/jpeg"/>
  <Override PartName="/ppt/media/image65.jpeg" ContentType="image/jpeg"/>
  <Override PartName="/ppt/media/image66.jpeg" ContentType="image/jpeg"/>
  <Override PartName="/ppt/media/image67.jpeg" ContentType="image/jpeg"/>
  <Override PartName="/ppt/media/image68.png" ContentType="image/png"/>
  <Override PartName="/ppt/media/image69.jpeg" ContentType="image/jpeg"/>
  <Override PartName="/ppt/media/image70.jpeg" ContentType="image/jpeg"/>
  <Override PartName="/ppt/media/image72.jpeg" ContentType="image/jpeg"/>
  <Override PartName="/ppt/media/image73.jpeg" ContentType="image/jpeg"/>
  <Override PartName="/ppt/media/image74.png" ContentType="image/png"/>
  <Override PartName="/ppt/media/image75.jpeg" ContentType="image/jpeg"/>
  <Override PartName="/ppt/media/image76.jpeg" ContentType="image/jpeg"/>
  <Override PartName="/ppt/media/image77.png" ContentType="image/png"/>
  <Override PartName="/ppt/media/image78.jpeg" ContentType="image/jpeg"/>
  <Override PartName="/ppt/media/image79.jpeg" ContentType="image/jpeg"/>
  <Override PartName="/ppt/media/image80.jpeg" ContentType="image/jpeg"/>
  <Override PartName="/ppt/media/image81.png" ContentType="image/png"/>
  <Override PartName="/ppt/media/image111.png" ContentType="image/png"/>
  <Override PartName="/ppt/media/image82.jpeg" ContentType="image/jpeg"/>
  <Override PartName="/ppt/media/image84.png" ContentType="image/png"/>
  <Override PartName="/ppt/media/image85.png" ContentType="image/png"/>
  <Override PartName="/ppt/media/image86.jpeg" ContentType="image/jpeg"/>
  <Override PartName="/ppt/media/image87.png" ContentType="image/png"/>
  <Override PartName="/ppt/media/image88.png" ContentType="image/png"/>
  <Override PartName="/ppt/media/image89.jpeg" ContentType="image/jpeg"/>
  <Override PartName="/ppt/media/image90.png" ContentType="image/png"/>
  <Override PartName="/ppt/media/image91.png" ContentType="image/png"/>
  <Override PartName="/ppt/media/image92.jpeg" ContentType="image/jpeg"/>
  <Override PartName="/ppt/media/image93.jpeg" ContentType="image/jpeg"/>
  <Override PartName="/ppt/media/image94.png" ContentType="image/png"/>
  <Override PartName="/ppt/media/image95.jpeg" ContentType="image/jpeg"/>
  <Override PartName="/ppt/media/image96.jpeg" ContentType="image/jpeg"/>
  <Override PartName="/ppt/media/image97.jpeg" ContentType="image/jpeg"/>
  <Override PartName="/ppt/media/image98.jpeg" ContentType="image/jpeg"/>
  <Override PartName="/ppt/media/image99.jpeg" ContentType="image/jpeg"/>
  <Override PartName="/ppt/media/image100.png" ContentType="image/png"/>
  <Override PartName="/ppt/media/image101.png" ContentType="image/png"/>
  <Override PartName="/ppt/media/image102.jpeg" ContentType="image/jpeg"/>
  <Override PartName="/ppt/media/image105.jpeg" ContentType="image/jpeg"/>
  <Override PartName="/ppt/media/image107.png" ContentType="image/png"/>
  <Override PartName="/ppt/media/image109.png" ContentType="image/png"/>
  <Override PartName="/ppt/media/image112.gif" ContentType="image/gif"/>
  <Override PartName="/ppt/media/image11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962411BD-869B-4D6C-9D63-FD5DACAAE3E0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0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CF91B10-A1BD-4E84-99D4-66BF285EFFD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C879D82-398B-4403-B2D1-9E466B070E6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1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A0BE680-2CBB-48EC-83F0-5294D5BF258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3ECAD52-32E8-422E-956F-B9BCDD65FFBE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23.3.22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A8C0651-27C5-4521-AD7F-045006FBB9C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10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3ED9238-3178-41E9-BDBE-2E4AAED441EE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23.3.22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DAE91CA-3241-4B14-B93C-ADD062238B7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1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slideLayout" Target="../slideLayouts/slideLayout1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slideLayout" Target="../slideLayouts/slideLayout1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jpeg"/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slideLayout" Target="../slideLayouts/slideLayout1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jpeg"/><Relationship Id="rId3" Type="http://schemas.openxmlformats.org/officeDocument/2006/relationships/image" Target="../media/image48.jpeg"/><Relationship Id="rId4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jpeg"/><Relationship Id="rId3" Type="http://schemas.openxmlformats.org/officeDocument/2006/relationships/image" Target="../media/image51.jpeg"/><Relationship Id="rId4" Type="http://schemas.openxmlformats.org/officeDocument/2006/relationships/slideLayout" Target="../slideLayouts/slideLayout16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jpeg"/><Relationship Id="rId3" Type="http://schemas.openxmlformats.org/officeDocument/2006/relationships/image" Target="../media/image54.jpeg"/><Relationship Id="rId4" Type="http://schemas.openxmlformats.org/officeDocument/2006/relationships/slideLayout" Target="../slideLayouts/slideLayout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jpeg"/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6" Type="http://schemas.openxmlformats.org/officeDocument/2006/relationships/slideLayout" Target="../slideLayouts/slideLayout16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jpeg"/><Relationship Id="rId3" Type="http://schemas.openxmlformats.org/officeDocument/2006/relationships/image" Target="../media/image62.jpeg"/><Relationship Id="rId4" Type="http://schemas.openxmlformats.org/officeDocument/2006/relationships/slideLayout" Target="../slideLayouts/slideLayout16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jpeg"/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5" Type="http://schemas.openxmlformats.org/officeDocument/2006/relationships/image" Target="../media/image67.jpeg"/><Relationship Id="rId6" Type="http://schemas.openxmlformats.org/officeDocument/2006/relationships/slideLayout" Target="../slideLayouts/slideLayout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jpeg"/><Relationship Id="rId3" Type="http://schemas.openxmlformats.org/officeDocument/2006/relationships/image" Target="../media/image70.jpeg"/><Relationship Id="rId4" Type="http://schemas.openxmlformats.org/officeDocument/2006/relationships/slideLayout" Target="../slideLayouts/slideLayout16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72.jpeg"/><Relationship Id="rId3" Type="http://schemas.openxmlformats.org/officeDocument/2006/relationships/image" Target="../media/image73.jpeg"/><Relationship Id="rId4" Type="http://schemas.openxmlformats.org/officeDocument/2006/relationships/slideLayout" Target="../slideLayouts/slideLayout16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image" Target="../media/image75.jpeg"/><Relationship Id="rId3" Type="http://schemas.openxmlformats.org/officeDocument/2006/relationships/image" Target="../media/image76.jpeg"/><Relationship Id="rId4" Type="http://schemas.openxmlformats.org/officeDocument/2006/relationships/slideLayout" Target="../slideLayouts/slideLayout16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jpeg"/><Relationship Id="rId3" Type="http://schemas.openxmlformats.org/officeDocument/2006/relationships/image" Target="../media/image79.jpeg"/><Relationship Id="rId4" Type="http://schemas.openxmlformats.org/officeDocument/2006/relationships/image" Target="../media/image80.jpeg"/><Relationship Id="rId5" Type="http://schemas.openxmlformats.org/officeDocument/2006/relationships/slideLayout" Target="../slideLayouts/slideLayout16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81.png"/><Relationship Id="rId2" Type="http://schemas.openxmlformats.org/officeDocument/2006/relationships/image" Target="../media/image82.jpeg"/><Relationship Id="rId3" Type="http://schemas.openxmlformats.org/officeDocument/2006/relationships/image" Target="../media/image83.jpeg"/><Relationship Id="rId4" Type="http://schemas.openxmlformats.org/officeDocument/2006/relationships/slideLayout" Target="../slideLayouts/slideLayout16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84.png"/><Relationship Id="rId2" Type="http://schemas.openxmlformats.org/officeDocument/2006/relationships/image" Target="../media/image85.png"/><Relationship Id="rId3" Type="http://schemas.openxmlformats.org/officeDocument/2006/relationships/image" Target="../media/image86.jpe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89.jpeg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jpeg"/><Relationship Id="rId5" Type="http://schemas.openxmlformats.org/officeDocument/2006/relationships/image" Target="../media/image93.jpeg"/><Relationship Id="rId6" Type="http://schemas.openxmlformats.org/officeDocument/2006/relationships/slideLayout" Target="../slideLayouts/slideLayout1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94.png"/><Relationship Id="rId2" Type="http://schemas.openxmlformats.org/officeDocument/2006/relationships/image" Target="../media/image95.jpeg"/><Relationship Id="rId3" Type="http://schemas.openxmlformats.org/officeDocument/2006/relationships/image" Target="../media/image96.jpeg"/><Relationship Id="rId4" Type="http://schemas.openxmlformats.org/officeDocument/2006/relationships/image" Target="../media/image97.jpeg"/><Relationship Id="rId5" Type="http://schemas.openxmlformats.org/officeDocument/2006/relationships/image" Target="../media/image98.jpeg"/><Relationship Id="rId6" Type="http://schemas.openxmlformats.org/officeDocument/2006/relationships/slideLayout" Target="../slideLayouts/slideLayout16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99.jpeg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jpeg"/><Relationship Id="rId5" Type="http://schemas.openxmlformats.org/officeDocument/2006/relationships/image" Target="../media/image103.jpeg"/><Relationship Id="rId6" Type="http://schemas.openxmlformats.org/officeDocument/2006/relationships/image" Target="../media/image104.jpeg"/><Relationship Id="rId7" Type="http://schemas.openxmlformats.org/officeDocument/2006/relationships/image" Target="../media/image105.jpeg"/><Relationship Id="rId8" Type="http://schemas.openxmlformats.org/officeDocument/2006/relationships/image" Target="../media/image106.jpeg"/><Relationship Id="rId9" Type="http://schemas.openxmlformats.org/officeDocument/2006/relationships/slideLayout" Target="../slideLayouts/slideLayout16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07.png"/><Relationship Id="rId2" Type="http://schemas.openxmlformats.org/officeDocument/2006/relationships/image" Target="../media/image108.jpeg"/><Relationship Id="rId3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09.png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112.gif"/><Relationship Id="rId5" Type="http://schemas.openxmlformats.org/officeDocument/2006/relationships/image" Target="../media/image113.png"/><Relationship Id="rId6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16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slideLayout" Target="../slideLayouts/slideLayout16.xml"/><Relationship Id="rId6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9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pic>
        <p:nvPicPr>
          <p:cNvPr id="92" name="Picture 2" descr=""/>
          <p:cNvPicPr/>
          <p:nvPr/>
        </p:nvPicPr>
        <p:blipFill>
          <a:blip r:embed="rId2"/>
          <a:stretch/>
        </p:blipFill>
        <p:spPr>
          <a:xfrm>
            <a:off x="285840" y="142920"/>
            <a:ext cx="8572320" cy="6429240"/>
          </a:xfrm>
          <a:prstGeom prst="rect">
            <a:avLst/>
          </a:prstGeom>
          <a:ln>
            <a:noFill/>
          </a:ln>
        </p:spPr>
      </p:pic>
      <p:sp>
        <p:nvSpPr>
          <p:cNvPr id="93" name="CustomShape 3"/>
          <p:cNvSpPr/>
          <p:nvPr/>
        </p:nvSpPr>
        <p:spPr>
          <a:xfrm>
            <a:off x="857160" y="2214720"/>
            <a:ext cx="72147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94" name="CustomShape 4"/>
          <p:cNvSpPr/>
          <p:nvPr/>
        </p:nvSpPr>
        <p:spPr>
          <a:xfrm>
            <a:off x="714240" y="2071800"/>
            <a:ext cx="7572240" cy="13701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cf2e2b"/>
                </a:solidFill>
                <a:latin typeface="Times New Roman"/>
              </a:rPr>
              <a:t>«Сказочный огород»</a:t>
            </a: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800" spc="-1" strike="noStrike">
              <a:latin typeface="Arial"/>
            </a:endParaRPr>
          </a:p>
        </p:txBody>
      </p:sp>
      <p:sp>
        <p:nvSpPr>
          <p:cNvPr id="95" name="CustomShape 5"/>
          <p:cNvSpPr/>
          <p:nvPr/>
        </p:nvSpPr>
        <p:spPr>
          <a:xfrm>
            <a:off x="2376000" y="3816000"/>
            <a:ext cx="4357440" cy="913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b050"/>
                </a:solidFill>
                <a:latin typeface="Times New Roman"/>
              </a:rPr>
              <a:t>Группа «Радуга»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6" name="Picture 2" descr=""/>
          <p:cNvPicPr/>
          <p:nvPr/>
        </p:nvPicPr>
        <p:blipFill>
          <a:blip r:embed="rId1"/>
          <a:stretch/>
        </p:blipFill>
        <p:spPr>
          <a:xfrm>
            <a:off x="1440" y="144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147" name="CustomShape 3"/>
          <p:cNvSpPr/>
          <p:nvPr/>
        </p:nvSpPr>
        <p:spPr>
          <a:xfrm>
            <a:off x="5000760" y="928800"/>
            <a:ext cx="3688200" cy="285732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4"/>
          <p:cNvSpPr/>
          <p:nvPr/>
        </p:nvSpPr>
        <p:spPr>
          <a:xfrm>
            <a:off x="500040" y="3071880"/>
            <a:ext cx="4357440" cy="321444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5"/>
          <p:cNvSpPr/>
          <p:nvPr/>
        </p:nvSpPr>
        <p:spPr>
          <a:xfrm>
            <a:off x="928800" y="1214280"/>
            <a:ext cx="350028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Стали думать мы решать, какую почву надо взять?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Приготовили опилки, вату, землю и песок, мох на всякий случай.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Выясняли, где семена прорастут быстрее, лучше?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1" name="Picture 2" descr=""/>
          <p:cNvPicPr/>
          <p:nvPr/>
        </p:nvPicPr>
        <p:blipFill>
          <a:blip r:embed="rId1"/>
          <a:stretch/>
        </p:blipFill>
        <p:spPr>
          <a:xfrm>
            <a:off x="1440" y="144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5888160" y="500040"/>
            <a:ext cx="2785680" cy="371448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3"/>
          <p:cNvSpPr/>
          <p:nvPr/>
        </p:nvSpPr>
        <p:spPr>
          <a:xfrm>
            <a:off x="428760" y="500040"/>
            <a:ext cx="2857320" cy="380952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4"/>
          <p:cNvSpPr/>
          <p:nvPr/>
        </p:nvSpPr>
        <p:spPr>
          <a:xfrm>
            <a:off x="3214800" y="3000240"/>
            <a:ext cx="2714400" cy="3619080"/>
          </a:xfrm>
          <a:prstGeom prst="roundRect">
            <a:avLst>
              <a:gd name="adj" fmla="val 16667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5"/>
          <p:cNvSpPr/>
          <p:nvPr/>
        </p:nvSpPr>
        <p:spPr>
          <a:xfrm>
            <a:off x="3429000" y="500040"/>
            <a:ext cx="23569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Посадили мы в опилки лук.Он поможет от недуг.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8" name="Picture 2" descr=""/>
          <p:cNvPicPr/>
          <p:nvPr/>
        </p:nvPicPr>
        <p:blipFill>
          <a:blip r:embed="rId1"/>
          <a:stretch/>
        </p:blipFill>
        <p:spPr>
          <a:xfrm>
            <a:off x="144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159" name="CustomShape 3"/>
          <p:cNvSpPr/>
          <p:nvPr/>
        </p:nvSpPr>
        <p:spPr>
          <a:xfrm>
            <a:off x="5929200" y="1214280"/>
            <a:ext cx="2714400" cy="352404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4"/>
          <p:cNvSpPr/>
          <p:nvPr/>
        </p:nvSpPr>
        <p:spPr>
          <a:xfrm>
            <a:off x="2714760" y="3929040"/>
            <a:ext cx="3395160" cy="254628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5"/>
          <p:cNvSpPr/>
          <p:nvPr/>
        </p:nvSpPr>
        <p:spPr>
          <a:xfrm>
            <a:off x="428760" y="1285920"/>
            <a:ext cx="2428560" cy="3238200"/>
          </a:xfrm>
          <a:prstGeom prst="roundRect">
            <a:avLst>
              <a:gd name="adj" fmla="val 16667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6"/>
          <p:cNvSpPr/>
          <p:nvPr/>
        </p:nvSpPr>
        <p:spPr>
          <a:xfrm>
            <a:off x="3143160" y="1500120"/>
            <a:ext cx="242856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Посадили огород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Будем мы ухаживать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Будем поливать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Будем за росточками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Дружно наблюдать.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4" name="Picture 2" descr=""/>
          <p:cNvPicPr/>
          <p:nvPr/>
        </p:nvPicPr>
        <p:blipFill>
          <a:blip r:embed="rId1"/>
          <a:stretch/>
        </p:blipFill>
        <p:spPr>
          <a:xfrm>
            <a:off x="1440" y="144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165" name="CustomShape 2"/>
          <p:cNvSpPr/>
          <p:nvPr/>
        </p:nvSpPr>
        <p:spPr>
          <a:xfrm>
            <a:off x="5857920" y="500040"/>
            <a:ext cx="2820960" cy="299988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3"/>
          <p:cNvSpPr/>
          <p:nvPr/>
        </p:nvSpPr>
        <p:spPr>
          <a:xfrm>
            <a:off x="571320" y="1285920"/>
            <a:ext cx="2428560" cy="285732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TextShape 4"/>
          <p:cNvSpPr txBox="1"/>
          <p:nvPr/>
        </p:nvSpPr>
        <p:spPr>
          <a:xfrm>
            <a:off x="10287000" y="1785960"/>
            <a:ext cx="428400" cy="4339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CustomShape 5"/>
          <p:cNvSpPr/>
          <p:nvPr/>
        </p:nvSpPr>
        <p:spPr>
          <a:xfrm>
            <a:off x="3571920" y="3357720"/>
            <a:ext cx="2930040" cy="3239640"/>
          </a:xfrm>
          <a:prstGeom prst="roundRect">
            <a:avLst>
              <a:gd name="adj" fmla="val 34350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6"/>
          <p:cNvSpPr/>
          <p:nvPr/>
        </p:nvSpPr>
        <p:spPr>
          <a:xfrm>
            <a:off x="3143160" y="1214280"/>
            <a:ext cx="26427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 нашем чудо- огороде появился парничек и колодец со студеною водой.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0" name="CustomShape 7"/>
          <p:cNvSpPr/>
          <p:nvPr/>
        </p:nvSpPr>
        <p:spPr>
          <a:xfrm flipV="1" rot="10800000">
            <a:off x="3643200" y="5805720"/>
            <a:ext cx="24285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А еще для порядка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Сторож Ванятка-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Пугало не сердитое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Соломой набитое.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17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174" name="CustomShape 3"/>
          <p:cNvSpPr/>
          <p:nvPr/>
        </p:nvSpPr>
        <p:spPr>
          <a:xfrm>
            <a:off x="857160" y="1071720"/>
            <a:ext cx="3071520" cy="185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Бродит поезд в огороде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А морковки не находит!?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-Эх, ты поезд посмотри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У тебя она внутри!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5214960" y="4357800"/>
            <a:ext cx="29998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Колючий ежик Пых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Он под березкою в сторонке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Притаился от чужих.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6" name="CustomShape 5"/>
          <p:cNvSpPr/>
          <p:nvPr/>
        </p:nvSpPr>
        <p:spPr>
          <a:xfrm>
            <a:off x="428760" y="3071880"/>
            <a:ext cx="4142880" cy="336780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6"/>
          <p:cNvSpPr/>
          <p:nvPr/>
        </p:nvSpPr>
        <p:spPr>
          <a:xfrm>
            <a:off x="4429080" y="428760"/>
            <a:ext cx="4214520" cy="316080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9" name="Picture 2" descr=""/>
          <p:cNvPicPr/>
          <p:nvPr/>
        </p:nvPicPr>
        <p:blipFill>
          <a:blip r:embed="rId1"/>
          <a:stretch/>
        </p:blipFill>
        <p:spPr>
          <a:xfrm>
            <a:off x="144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180" name="CustomShape 2"/>
          <p:cNvSpPr/>
          <p:nvPr/>
        </p:nvSpPr>
        <p:spPr>
          <a:xfrm>
            <a:off x="4357800" y="714240"/>
            <a:ext cx="4357440" cy="326808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3"/>
          <p:cNvSpPr/>
          <p:nvPr/>
        </p:nvSpPr>
        <p:spPr>
          <a:xfrm>
            <a:off x="642960" y="2214720"/>
            <a:ext cx="3394080" cy="409680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4"/>
          <p:cNvSpPr/>
          <p:nvPr/>
        </p:nvSpPr>
        <p:spPr>
          <a:xfrm>
            <a:off x="857160" y="1357200"/>
            <a:ext cx="37144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Что за чудо! Просто класс!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Проросли травянчики у нас!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3" name="CustomShape 5"/>
          <p:cNvSpPr/>
          <p:nvPr/>
        </p:nvSpPr>
        <p:spPr>
          <a:xfrm>
            <a:off x="4214880" y="4572000"/>
            <a:ext cx="43574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А еще два перца есть у нас.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Сладкий перец- радует глаз.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Перец горький, как горчица,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приправы пригодится.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5" name="Picture 2" descr=""/>
          <p:cNvPicPr/>
          <p:nvPr/>
        </p:nvPicPr>
        <p:blipFill>
          <a:blip r:embed="rId1"/>
          <a:stretch/>
        </p:blipFill>
        <p:spPr>
          <a:xfrm>
            <a:off x="144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186" name="CustomShape 2"/>
          <p:cNvSpPr/>
          <p:nvPr/>
        </p:nvSpPr>
        <p:spPr>
          <a:xfrm>
            <a:off x="785880" y="2428920"/>
            <a:ext cx="3394080" cy="393012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3"/>
          <p:cNvSpPr/>
          <p:nvPr/>
        </p:nvSpPr>
        <p:spPr>
          <a:xfrm>
            <a:off x="5072040" y="357120"/>
            <a:ext cx="3304800" cy="381132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4"/>
          <p:cNvSpPr/>
          <p:nvPr/>
        </p:nvSpPr>
        <p:spPr>
          <a:xfrm>
            <a:off x="857160" y="857160"/>
            <a:ext cx="42858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Разделили мы растения: первые поливали, вносили удобрения, про вторые позабыли, не поливали, не кормили, третьи  солнышка лишили.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9" name="CustomShape 5"/>
          <p:cNvSpPr/>
          <p:nvPr/>
        </p:nvSpPr>
        <p:spPr>
          <a:xfrm>
            <a:off x="4214880" y="4500720"/>
            <a:ext cx="44287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Есть ростки в песке и торфе,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Даже в мохе тоже есть.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Только нет в сухой земле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И в горшке,что в темноте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1" name="Picture 2" descr=""/>
          <p:cNvPicPr/>
          <p:nvPr/>
        </p:nvPicPr>
        <p:blipFill>
          <a:blip r:embed="rId1"/>
          <a:stretch/>
        </p:blipFill>
        <p:spPr>
          <a:xfrm>
            <a:off x="1440" y="144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192" name="CustomShape 2"/>
          <p:cNvSpPr/>
          <p:nvPr/>
        </p:nvSpPr>
        <p:spPr>
          <a:xfrm>
            <a:off x="3357720" y="428760"/>
            <a:ext cx="2571480" cy="299988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3"/>
          <p:cNvSpPr/>
          <p:nvPr/>
        </p:nvSpPr>
        <p:spPr>
          <a:xfrm>
            <a:off x="3357720" y="4500720"/>
            <a:ext cx="3114360" cy="204984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4"/>
          <p:cNvSpPr/>
          <p:nvPr/>
        </p:nvSpPr>
        <p:spPr>
          <a:xfrm>
            <a:off x="428760" y="3143160"/>
            <a:ext cx="2792160" cy="3032640"/>
          </a:xfrm>
          <a:prstGeom prst="roundRect">
            <a:avLst>
              <a:gd name="adj" fmla="val 16667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5"/>
          <p:cNvSpPr/>
          <p:nvPr/>
        </p:nvSpPr>
        <p:spPr>
          <a:xfrm>
            <a:off x="6072120" y="1143000"/>
            <a:ext cx="2642760" cy="3524040"/>
          </a:xfrm>
          <a:prstGeom prst="roundRect">
            <a:avLst>
              <a:gd name="adj" fmla="val 16667"/>
            </a:avLst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6"/>
          <p:cNvSpPr/>
          <p:nvPr/>
        </p:nvSpPr>
        <p:spPr>
          <a:xfrm flipV="1" rot="10800000">
            <a:off x="8572680" y="4565880"/>
            <a:ext cx="52146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Здесь,и здесь и тут , и там,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Появились все росточки…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97" name="CustomShape 7"/>
          <p:cNvSpPr/>
          <p:nvPr/>
        </p:nvSpPr>
        <p:spPr>
          <a:xfrm>
            <a:off x="428760" y="1143000"/>
            <a:ext cx="442872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Наблюдали регулярно,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Были мы внимательны,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Вот настал тот денек…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Посмотри-ка, что-то всходит,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Да ведь это же росток!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0" name="Picture 2" descr=""/>
          <p:cNvPicPr/>
          <p:nvPr/>
        </p:nvPicPr>
        <p:blipFill>
          <a:blip r:embed="rId1"/>
          <a:stretch/>
        </p:blipFill>
        <p:spPr>
          <a:xfrm>
            <a:off x="0" y="144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201" name="CustomShape 3"/>
          <p:cNvSpPr/>
          <p:nvPr/>
        </p:nvSpPr>
        <p:spPr>
          <a:xfrm>
            <a:off x="500040" y="2571840"/>
            <a:ext cx="2857320" cy="367164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4"/>
          <p:cNvSpPr/>
          <p:nvPr/>
        </p:nvSpPr>
        <p:spPr>
          <a:xfrm>
            <a:off x="4714920" y="500040"/>
            <a:ext cx="4000320" cy="299988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5"/>
          <p:cNvSpPr/>
          <p:nvPr/>
        </p:nvSpPr>
        <p:spPr>
          <a:xfrm>
            <a:off x="1000080" y="1285920"/>
            <a:ext cx="35715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 каждым днем все интересней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Наблюдали все мы вместе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Как растения растут.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4" name="CustomShape 6"/>
          <p:cNvSpPr/>
          <p:nvPr/>
        </p:nvSpPr>
        <p:spPr>
          <a:xfrm>
            <a:off x="3571920" y="3857760"/>
            <a:ext cx="514332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Значит можно сделать вывод.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посадки нам нужна –удобренная земля,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Солнца ласкового луч- вот к успеху верный ключ!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А еще нужна вода, не из под крана, без вреда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Надо сутки ей стоять, а потом уж поливать.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6" name="Picture 2" descr=""/>
          <p:cNvPicPr/>
          <p:nvPr/>
        </p:nvPicPr>
        <p:blipFill>
          <a:blip r:embed="rId1"/>
          <a:stretch/>
        </p:blipFill>
        <p:spPr>
          <a:xfrm>
            <a:off x="144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207" name="CustomShape 2"/>
          <p:cNvSpPr/>
          <p:nvPr/>
        </p:nvSpPr>
        <p:spPr>
          <a:xfrm>
            <a:off x="6143760" y="3286080"/>
            <a:ext cx="2356920" cy="314280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3"/>
          <p:cNvSpPr/>
          <p:nvPr/>
        </p:nvSpPr>
        <p:spPr>
          <a:xfrm>
            <a:off x="3357720" y="3357720"/>
            <a:ext cx="2356920" cy="314280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4"/>
          <p:cNvSpPr/>
          <p:nvPr/>
        </p:nvSpPr>
        <p:spPr>
          <a:xfrm>
            <a:off x="500040" y="3286080"/>
            <a:ext cx="2356920" cy="3142800"/>
          </a:xfrm>
          <a:prstGeom prst="roundRect">
            <a:avLst>
              <a:gd name="adj" fmla="val 16667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5"/>
          <p:cNvSpPr/>
          <p:nvPr/>
        </p:nvSpPr>
        <p:spPr>
          <a:xfrm>
            <a:off x="6215040" y="357120"/>
            <a:ext cx="2356920" cy="2761920"/>
          </a:xfrm>
          <a:prstGeom prst="roundRect">
            <a:avLst>
              <a:gd name="adj" fmla="val 16667"/>
            </a:avLst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6"/>
          <p:cNvSpPr/>
          <p:nvPr/>
        </p:nvSpPr>
        <p:spPr>
          <a:xfrm>
            <a:off x="1214280" y="1071720"/>
            <a:ext cx="421452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Для наблюдения за весенними изменениями в жизни растений в группу внесли веточки деревьев: вербы, березы, тополя.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Появилось в огороде и луковное дерево.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0" y="144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99" name="CustomShape 3"/>
          <p:cNvSpPr/>
          <p:nvPr/>
        </p:nvSpPr>
        <p:spPr>
          <a:xfrm>
            <a:off x="1000080" y="1000080"/>
            <a:ext cx="6357600" cy="40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ff0000"/>
                </a:solidFill>
                <a:latin typeface="Times New Roman"/>
              </a:rPr>
              <a:t>Цель: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Развитие у детей познавательных  интересов, любознательности, расширение кругозора детей в процессе опытнической деятельности.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ff0000"/>
                </a:solidFill>
                <a:latin typeface="Times New Roman"/>
              </a:rPr>
              <a:t>Задачи.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Расширять знания детей о строении растений и роли овощей в жизни человека;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Углублять знания об условиях, необходимых для роста семян (земля, свет, тепло, вода).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Формировать навыки бережного отношения к растительному миру,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Развивать наблюдательность, трудолюбие;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Активизировать словарь по теме.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00" name="Picture 2" descr=""/>
          <p:cNvPicPr/>
          <p:nvPr/>
        </p:nvPicPr>
        <p:blipFill>
          <a:blip r:embed="rId2"/>
          <a:stretch/>
        </p:blipFill>
        <p:spPr>
          <a:xfrm>
            <a:off x="6072120" y="4143240"/>
            <a:ext cx="2328480" cy="2325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215" name="CustomShape 3"/>
          <p:cNvSpPr/>
          <p:nvPr/>
        </p:nvSpPr>
        <p:spPr>
          <a:xfrm>
            <a:off x="500040" y="3429000"/>
            <a:ext cx="4038120" cy="302868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4"/>
          <p:cNvSpPr/>
          <p:nvPr/>
        </p:nvSpPr>
        <p:spPr>
          <a:xfrm>
            <a:off x="4500720" y="428760"/>
            <a:ext cx="4000320" cy="271620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5"/>
          <p:cNvSpPr/>
          <p:nvPr/>
        </p:nvSpPr>
        <p:spPr>
          <a:xfrm>
            <a:off x="1000080" y="1214280"/>
            <a:ext cx="285732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Ребята каждый день подходили к нашему огородику, рассматривали растения, потому что нужно было точно нам узнать: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8" name="CustomShape 6"/>
          <p:cNvSpPr/>
          <p:nvPr/>
        </p:nvSpPr>
        <p:spPr>
          <a:xfrm>
            <a:off x="5000760" y="3714840"/>
            <a:ext cx="414288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Все условия для роста растений,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Чтобы не было никаких сомнений.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А всегда нужна земля,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И какая лучше?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Сколько влаги, света нужно,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Чем мы будем удобрять?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Чтобы урожай хороший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Мы смогли собрать?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221" name="CustomShape 2"/>
          <p:cNvSpPr/>
          <p:nvPr/>
        </p:nvSpPr>
        <p:spPr>
          <a:xfrm>
            <a:off x="357120" y="3286080"/>
            <a:ext cx="4214520" cy="316080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3"/>
          <p:cNvSpPr/>
          <p:nvPr/>
        </p:nvSpPr>
        <p:spPr>
          <a:xfrm>
            <a:off x="4500720" y="428760"/>
            <a:ext cx="4190760" cy="314280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4"/>
          <p:cNvSpPr/>
          <p:nvPr/>
        </p:nvSpPr>
        <p:spPr>
          <a:xfrm>
            <a:off x="857160" y="1000080"/>
            <a:ext cx="342864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Вспомнили, что лук и чеснок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Необходим человеческому организму круглый год, а особенно зимой и ранней весной.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 пищу лук употребляем,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Запас витаминов пополняем!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4" name="CustomShape 5"/>
          <p:cNvSpPr/>
          <p:nvPr/>
        </p:nvSpPr>
        <p:spPr>
          <a:xfrm>
            <a:off x="4929120" y="3786120"/>
            <a:ext cx="392868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Познакомились с поговорками: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« Лук от семи недуг».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« Кто ест лук- избавлен от мук».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«Лук- здоровью друг!».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6" name="Picture 2" descr=""/>
          <p:cNvPicPr/>
          <p:nvPr/>
        </p:nvPicPr>
        <p:blipFill>
          <a:blip r:embed="rId1"/>
          <a:stretch/>
        </p:blipFill>
        <p:spPr>
          <a:xfrm>
            <a:off x="144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227" name="CustomShape 2"/>
          <p:cNvSpPr/>
          <p:nvPr/>
        </p:nvSpPr>
        <p:spPr>
          <a:xfrm>
            <a:off x="571320" y="3214800"/>
            <a:ext cx="3857400" cy="321444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3"/>
          <p:cNvSpPr/>
          <p:nvPr/>
        </p:nvSpPr>
        <p:spPr>
          <a:xfrm>
            <a:off x="5572080" y="500040"/>
            <a:ext cx="2928600" cy="325404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4"/>
          <p:cNvSpPr/>
          <p:nvPr/>
        </p:nvSpPr>
        <p:spPr>
          <a:xfrm flipV="1" rot="10800000">
            <a:off x="5429160" y="2992320"/>
            <a:ext cx="464328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Узнали много интересного про фасоль!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Фасоль- растение семейства бобовых. Она полезна для наших легких, почек, печени, для здоровья зубов и для крови, там много железа.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Много видов есть фасоли, в стручках она всегда растет. Можно в суп ее добавить, в винегреты и в салаты.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0" name="CustomShape 5"/>
          <p:cNvSpPr/>
          <p:nvPr/>
        </p:nvSpPr>
        <p:spPr>
          <a:xfrm>
            <a:off x="4643280" y="3929040"/>
            <a:ext cx="392868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Отгадывали загадки о фасоли.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« Знаем ноты: « фа и соль»,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Подсказать ты мне изволь,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Что за длинный боб»?(фасоль).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        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«Что у нас в стручках живет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          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Снизу вверх растет, плетется?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Правда-это не горох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Этот вкус не любит моль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Как зовут ее?...(фасоль)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2" name="Picture 2" descr=""/>
          <p:cNvPicPr/>
          <p:nvPr/>
        </p:nvPicPr>
        <p:blipFill>
          <a:blip r:embed="rId1"/>
          <a:stretch/>
        </p:blipFill>
        <p:spPr>
          <a:xfrm>
            <a:off x="144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233" name="CustomShape 2"/>
          <p:cNvSpPr/>
          <p:nvPr/>
        </p:nvSpPr>
        <p:spPr>
          <a:xfrm>
            <a:off x="571320" y="714240"/>
            <a:ext cx="4643280" cy="39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Пока наши растения подрастали, мы закрепляли знания об овощах в беседах: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«Для чего растению нужны семена?», « Где прячутся витамины?», « Что за полезные растения?», « Чем опасны не мытые овощи?»;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 играх: «Чудесный мешочек», « Во саду ли в огороде», «Угадай цветок», «Что сначала, что потом», «Магазин», «Узнай по семенам», слушали сказки, стихи, отгадывали загадки об овощах.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500040" y="3786120"/>
            <a:ext cx="3785760" cy="271440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4"/>
          <p:cNvSpPr/>
          <p:nvPr/>
        </p:nvSpPr>
        <p:spPr>
          <a:xfrm>
            <a:off x="4786200" y="3786120"/>
            <a:ext cx="3728520" cy="264276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5"/>
          <p:cNvSpPr/>
          <p:nvPr/>
        </p:nvSpPr>
        <p:spPr>
          <a:xfrm>
            <a:off x="5286240" y="428760"/>
            <a:ext cx="3357360" cy="2999880"/>
          </a:xfrm>
          <a:prstGeom prst="roundRect">
            <a:avLst>
              <a:gd name="adj" fmla="val 16667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239" name="CustomShape 2"/>
          <p:cNvSpPr/>
          <p:nvPr/>
        </p:nvSpPr>
        <p:spPr>
          <a:xfrm>
            <a:off x="1714320" y="214308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3"/>
          <p:cNvSpPr/>
          <p:nvPr/>
        </p:nvSpPr>
        <p:spPr>
          <a:xfrm>
            <a:off x="1785960" y="928800"/>
            <a:ext cx="56433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 нашей сказке огородной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Жил да был веселый дед.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Дедка репку посадил,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Дождевой водой полил.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1" name="CustomShape 4"/>
          <p:cNvSpPr/>
          <p:nvPr/>
        </p:nvSpPr>
        <p:spPr>
          <a:xfrm flipH="1" flipV="1" rot="10800000">
            <a:off x="8572680" y="5388120"/>
            <a:ext cx="30715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Солнышко ,припекай,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Наша репка- вырастай!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2" name="CustomShape 5"/>
          <p:cNvSpPr/>
          <p:nvPr/>
        </p:nvSpPr>
        <p:spPr>
          <a:xfrm>
            <a:off x="785880" y="2357280"/>
            <a:ext cx="3121560" cy="416196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6"/>
          <p:cNvSpPr/>
          <p:nvPr/>
        </p:nvSpPr>
        <p:spPr>
          <a:xfrm>
            <a:off x="5500800" y="500040"/>
            <a:ext cx="2821320" cy="376200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246" name="Picture 2" descr=""/>
          <p:cNvPicPr/>
          <p:nvPr/>
        </p:nvPicPr>
        <p:blipFill>
          <a:blip r:embed="rId1"/>
          <a:stretch/>
        </p:blipFill>
        <p:spPr>
          <a:xfrm>
            <a:off x="12858840" y="214200"/>
            <a:ext cx="9142200" cy="6856200"/>
          </a:xfrm>
          <a:prstGeom prst="rect">
            <a:avLst/>
          </a:prstGeom>
          <a:ln>
            <a:noFill/>
          </a:ln>
        </p:spPr>
      </p:pic>
      <p:pic>
        <p:nvPicPr>
          <p:cNvPr id="247" name="Picture 2" descr=""/>
          <p:cNvPicPr/>
          <p:nvPr/>
        </p:nvPicPr>
        <p:blipFill>
          <a:blip r:embed="rId2"/>
          <a:stretch/>
        </p:blipFill>
        <p:spPr>
          <a:xfrm>
            <a:off x="1440" y="144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248" name="CustomShape 3"/>
          <p:cNvSpPr/>
          <p:nvPr/>
        </p:nvSpPr>
        <p:spPr>
          <a:xfrm>
            <a:off x="3786120" y="357120"/>
            <a:ext cx="4142880" cy="485748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9" name="Picture 3" descr=""/>
          <p:cNvPicPr/>
          <p:nvPr/>
        </p:nvPicPr>
        <p:blipFill>
          <a:blip r:embed="rId4"/>
          <a:stretch/>
        </p:blipFill>
        <p:spPr>
          <a:xfrm>
            <a:off x="806400" y="3929040"/>
            <a:ext cx="2073240" cy="2559600"/>
          </a:xfrm>
          <a:prstGeom prst="rect">
            <a:avLst/>
          </a:prstGeom>
          <a:ln>
            <a:noFill/>
          </a:ln>
        </p:spPr>
      </p:pic>
      <p:pic>
        <p:nvPicPr>
          <p:cNvPr id="250" name="Picture 2" descr=""/>
          <p:cNvPicPr/>
          <p:nvPr/>
        </p:nvPicPr>
        <p:blipFill>
          <a:blip r:embed="rId5"/>
          <a:stretch/>
        </p:blipFill>
        <p:spPr>
          <a:xfrm>
            <a:off x="15144840" y="-28584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251" name="CustomShape 4"/>
          <p:cNvSpPr/>
          <p:nvPr/>
        </p:nvSpPr>
        <p:spPr>
          <a:xfrm>
            <a:off x="4455360" y="3244320"/>
            <a:ext cx="232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2" name="CustomShape 5"/>
          <p:cNvSpPr/>
          <p:nvPr/>
        </p:nvSpPr>
        <p:spPr>
          <a:xfrm>
            <a:off x="4453200" y="3244320"/>
            <a:ext cx="1547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3" name="CustomShape 6"/>
          <p:cNvSpPr/>
          <p:nvPr/>
        </p:nvSpPr>
        <p:spPr>
          <a:xfrm>
            <a:off x="500040" y="1571760"/>
            <a:ext cx="39286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Вот так чудо- чудеса!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Дедка трет свои глаза,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Потому что удивился: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Что за овощ уродился?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4" name="CustomShape 7"/>
          <p:cNvSpPr/>
          <p:nvPr/>
        </p:nvSpPr>
        <p:spPr>
          <a:xfrm>
            <a:off x="4786200" y="5229360"/>
            <a:ext cx="32144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Дед наш просто молодец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Посеял вместо репы- огурец!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Посмотреть на красоту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Позвал всю свою семью!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6" name="Picture 2" descr=""/>
          <p:cNvPicPr/>
          <p:nvPr/>
        </p:nvPicPr>
        <p:blipFill>
          <a:blip r:embed="rId1"/>
          <a:stretch/>
        </p:blipFill>
        <p:spPr>
          <a:xfrm>
            <a:off x="779400" y="1600200"/>
            <a:ext cx="3394080" cy="4525560"/>
          </a:xfrm>
          <a:prstGeom prst="rect">
            <a:avLst/>
          </a:prstGeom>
          <a:ln>
            <a:noFill/>
          </a:ln>
        </p:spPr>
      </p:pic>
      <p:pic>
        <p:nvPicPr>
          <p:cNvPr id="257" name="Picture 3" descr=""/>
          <p:cNvPicPr/>
          <p:nvPr/>
        </p:nvPicPr>
        <p:blipFill>
          <a:blip r:embed="rId2"/>
          <a:stretch/>
        </p:blipFill>
        <p:spPr>
          <a:xfrm>
            <a:off x="4834440" y="1600200"/>
            <a:ext cx="3665520" cy="4525560"/>
          </a:xfrm>
          <a:prstGeom prst="rect">
            <a:avLst/>
          </a:prstGeom>
          <a:ln>
            <a:noFill/>
          </a:ln>
        </p:spPr>
      </p:pic>
      <p:sp>
        <p:nvSpPr>
          <p:cNvPr id="258" name="CustomShape 2"/>
          <p:cNvSpPr/>
          <p:nvPr/>
        </p:nvSpPr>
        <p:spPr>
          <a:xfrm flipV="1" rot="10800000">
            <a:off x="3143160" y="3464640"/>
            <a:ext cx="27144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Вот так чудо- чудеса!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Дедка трет свои глаза,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Потому что удивился: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Что за овощ уродился?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 flipV="1" rot="10800000">
            <a:off x="7072200" y="6294240"/>
            <a:ext cx="33573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Дед наш просто молодец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Посеял вместо репы- огурец!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Посмотреть на красоту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Позвал всю свою семью!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60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261" name="CustomShape 4"/>
          <p:cNvSpPr/>
          <p:nvPr/>
        </p:nvSpPr>
        <p:spPr>
          <a:xfrm>
            <a:off x="4455360" y="3244320"/>
            <a:ext cx="232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2" name="CustomShape 5"/>
          <p:cNvSpPr/>
          <p:nvPr/>
        </p:nvSpPr>
        <p:spPr>
          <a:xfrm>
            <a:off x="1000080" y="714240"/>
            <a:ext cx="728640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Пришла бабка в полушалке новом,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Удивилась чуду!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            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Прибежала внучка- модница.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                        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Жучка тоже прибежала,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                        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Даже кость не доглодала!  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                                 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Кошка через час явилась, помурлыкала, умылась.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                                         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Мышка резво и проворно прибежала в огород!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Удивляется народ! В группе « Радуга» – чудо огород растет!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3" name="CustomShape 6"/>
          <p:cNvSpPr/>
          <p:nvPr/>
        </p:nvSpPr>
        <p:spPr>
          <a:xfrm>
            <a:off x="4929120" y="3214800"/>
            <a:ext cx="3785760" cy="3071520"/>
          </a:xfrm>
          <a:prstGeom prst="roundRect">
            <a:avLst>
              <a:gd name="adj" fmla="val 16667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7"/>
          <p:cNvSpPr/>
          <p:nvPr/>
        </p:nvSpPr>
        <p:spPr>
          <a:xfrm>
            <a:off x="428760" y="3214800"/>
            <a:ext cx="4142880" cy="3071520"/>
          </a:xfrm>
          <a:prstGeom prst="roundRect">
            <a:avLst>
              <a:gd name="adj" fmla="val 16667"/>
            </a:avLst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268" name="CustomShape 3"/>
          <p:cNvSpPr/>
          <p:nvPr/>
        </p:nvSpPr>
        <p:spPr>
          <a:xfrm flipV="1" rot="10800000">
            <a:off x="5429160" y="1785600"/>
            <a:ext cx="4500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Огород наш просто диво!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Как нарядно, как красиво!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9" name="CustomShape 4"/>
          <p:cNvSpPr/>
          <p:nvPr/>
        </p:nvSpPr>
        <p:spPr>
          <a:xfrm>
            <a:off x="4357800" y="428760"/>
            <a:ext cx="4357440" cy="328572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5"/>
          <p:cNvSpPr/>
          <p:nvPr/>
        </p:nvSpPr>
        <p:spPr>
          <a:xfrm>
            <a:off x="3071880" y="3857760"/>
            <a:ext cx="2857320" cy="253764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TextShape 6"/>
          <p:cNvSpPr txBox="1"/>
          <p:nvPr/>
        </p:nvSpPr>
        <p:spPr>
          <a:xfrm>
            <a:off x="5643720" y="3000240"/>
            <a:ext cx="3042720" cy="3125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CustomShape 7"/>
          <p:cNvSpPr/>
          <p:nvPr/>
        </p:nvSpPr>
        <p:spPr>
          <a:xfrm>
            <a:off x="428760" y="2143080"/>
            <a:ext cx="2571480" cy="3214440"/>
          </a:xfrm>
          <a:prstGeom prst="roundRect">
            <a:avLst>
              <a:gd name="adj" fmla="val 16667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8"/>
          <p:cNvSpPr/>
          <p:nvPr/>
        </p:nvSpPr>
        <p:spPr>
          <a:xfrm>
            <a:off x="6143760" y="3857760"/>
            <a:ext cx="2642760" cy="2499840"/>
          </a:xfrm>
          <a:prstGeom prst="roundRect">
            <a:avLst>
              <a:gd name="adj" fmla="val 16667"/>
            </a:avLst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5" name="Picture 2" descr=""/>
          <p:cNvPicPr/>
          <p:nvPr/>
        </p:nvPicPr>
        <p:blipFill>
          <a:blip r:embed="rId1"/>
          <a:stretch/>
        </p:blipFill>
        <p:spPr>
          <a:xfrm>
            <a:off x="778680" y="1600200"/>
            <a:ext cx="3395160" cy="4525560"/>
          </a:xfrm>
          <a:prstGeom prst="rect">
            <a:avLst/>
          </a:prstGeom>
          <a:ln>
            <a:noFill/>
          </a:ln>
        </p:spPr>
      </p:pic>
      <p:pic>
        <p:nvPicPr>
          <p:cNvPr id="276" name="Picture 3" descr=""/>
          <p:cNvPicPr/>
          <p:nvPr/>
        </p:nvPicPr>
        <p:blipFill>
          <a:blip r:embed="rId2"/>
          <a:stretch/>
        </p:blipFill>
        <p:spPr>
          <a:xfrm>
            <a:off x="4834800" y="1600200"/>
            <a:ext cx="3665160" cy="4525560"/>
          </a:xfrm>
          <a:prstGeom prst="rect">
            <a:avLst/>
          </a:prstGeom>
          <a:ln>
            <a:noFill/>
          </a:ln>
        </p:spPr>
      </p:pic>
      <p:sp>
        <p:nvSpPr>
          <p:cNvPr id="277" name="CustomShape 2"/>
          <p:cNvSpPr/>
          <p:nvPr/>
        </p:nvSpPr>
        <p:spPr>
          <a:xfrm flipV="1" rot="10800000">
            <a:off x="3143160" y="3464640"/>
            <a:ext cx="27144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Вот так чудо- чудеса!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Дедка трет свои глаза,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Потому что удивился: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Что за овощ уродился?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 flipV="1" rot="10800000">
            <a:off x="7072200" y="6294240"/>
            <a:ext cx="33573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Дед наш просто молодец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Посеял вместо репы- огурец!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Посмотреть на красоту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Позвал всю свою семью!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79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280" name="CustomShape 4"/>
          <p:cNvSpPr/>
          <p:nvPr/>
        </p:nvSpPr>
        <p:spPr>
          <a:xfrm>
            <a:off x="4455360" y="3244320"/>
            <a:ext cx="232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571320" y="428760"/>
            <a:ext cx="2458080" cy="3214440"/>
          </a:xfrm>
          <a:prstGeom prst="roundRect">
            <a:avLst>
              <a:gd name="adj" fmla="val 16667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6"/>
          <p:cNvSpPr/>
          <p:nvPr/>
        </p:nvSpPr>
        <p:spPr>
          <a:xfrm>
            <a:off x="6143760" y="500040"/>
            <a:ext cx="2428560" cy="3142800"/>
          </a:xfrm>
          <a:prstGeom prst="roundRect">
            <a:avLst>
              <a:gd name="adj" fmla="val 16667"/>
            </a:avLst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7"/>
          <p:cNvSpPr/>
          <p:nvPr/>
        </p:nvSpPr>
        <p:spPr>
          <a:xfrm>
            <a:off x="6429240" y="4000680"/>
            <a:ext cx="2142720" cy="2356920"/>
          </a:xfrm>
          <a:prstGeom prst="roundRect">
            <a:avLst>
              <a:gd name="adj" fmla="val 16667"/>
            </a:avLst>
          </a:pr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8"/>
          <p:cNvSpPr/>
          <p:nvPr/>
        </p:nvSpPr>
        <p:spPr>
          <a:xfrm>
            <a:off x="3214800" y="2857320"/>
            <a:ext cx="2857320" cy="3571560"/>
          </a:xfrm>
          <a:prstGeom prst="roundRect">
            <a:avLst>
              <a:gd name="adj" fmla="val 16667"/>
            </a:avLst>
          </a:prstGeom>
          <a:blipFill rotWithShape="0">
            <a:blip r:embed="rId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9"/>
          <p:cNvSpPr/>
          <p:nvPr/>
        </p:nvSpPr>
        <p:spPr>
          <a:xfrm>
            <a:off x="642960" y="4000680"/>
            <a:ext cx="2071440" cy="2356920"/>
          </a:xfrm>
          <a:prstGeom prst="roundRect">
            <a:avLst>
              <a:gd name="adj" fmla="val 16667"/>
            </a:avLst>
          </a:prstGeom>
          <a:blipFill rotWithShape="0">
            <a:blip r:embed="rId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10"/>
          <p:cNvSpPr/>
          <p:nvPr/>
        </p:nvSpPr>
        <p:spPr>
          <a:xfrm>
            <a:off x="3357720" y="571320"/>
            <a:ext cx="2928600" cy="21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Мы старались,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мы трудились,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ff0000"/>
                </a:solidFill>
                <a:latin typeface="Calibri"/>
              </a:rPr>
              <a:t>Огородная сказка у нас-        </a:t>
            </a:r>
            <a:r>
              <a:rPr b="0" lang="ru-RU" sz="3600" spc="-1" strike="noStrike">
                <a:solidFill>
                  <a:srgbClr val="ff0000"/>
                </a:solidFill>
                <a:latin typeface="Calibri"/>
              </a:rPr>
              <a:t>получилась!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Picture 2" descr=""/>
          <p:cNvPicPr/>
          <p:nvPr/>
        </p:nvPicPr>
        <p:blipFill>
          <a:blip r:embed="rId1"/>
          <a:stretch/>
        </p:blipFill>
        <p:spPr>
          <a:xfrm>
            <a:off x="144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288" name="TextShape 1"/>
          <p:cNvSpPr txBox="1"/>
          <p:nvPr/>
        </p:nvSpPr>
        <p:spPr>
          <a:xfrm rot="10800000">
            <a:off x="1428840" y="-545400"/>
            <a:ext cx="6714720" cy="45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-17645040" y="428760"/>
            <a:ext cx="800064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Выращивая и ухаживая за растениями, ребята наблюдали за тем, какие из них растут быстрее, сравнивали форму и цвет листьев, определили условия, необходимые для роста и развития растений.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Дети увидели многообразие посевного материала. В результате практической и опытнической деятельности ребята узнали о свойствах земли, выявили насколько вода необходима для растений, определили роль солнечного света в жизни растений, выяснили насколько растения нуждаются в уходе.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0" name="CustomShape 3"/>
          <p:cNvSpPr/>
          <p:nvPr/>
        </p:nvSpPr>
        <p:spPr>
          <a:xfrm>
            <a:off x="428760" y="3143160"/>
            <a:ext cx="4428720" cy="328572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4"/>
          <p:cNvSpPr/>
          <p:nvPr/>
        </p:nvSpPr>
        <p:spPr>
          <a:xfrm>
            <a:off x="10755360" y="-2155320"/>
            <a:ext cx="2285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аются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2" name="TextShape 5"/>
          <p:cNvSpPr txBox="1"/>
          <p:nvPr/>
        </p:nvSpPr>
        <p:spPr>
          <a:xfrm rot="10800000">
            <a:off x="10287360" y="3286440"/>
            <a:ext cx="1714320" cy="70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3" name="TextShape 6"/>
          <p:cNvSpPr txBox="1"/>
          <p:nvPr/>
        </p:nvSpPr>
        <p:spPr>
          <a:xfrm>
            <a:off x="10287360" y="3500280"/>
            <a:ext cx="428400" cy="428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CustomShape 7"/>
          <p:cNvSpPr/>
          <p:nvPr/>
        </p:nvSpPr>
        <p:spPr>
          <a:xfrm>
            <a:off x="357120" y="1071720"/>
            <a:ext cx="821484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Выращивая и ухаживая за растениями, ребята наблюдали за тем, какие из них растут быстрее, сравнивали форму и цвет листьев, определили условия, необходимые для роста и развития растений.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Дети увидели многообразие посевного материала. В результате практической и опытнической деятельности ребята узнали о свойствах земли, выявили насколько вода необходима для растений, определили роль солнечного света в жизни растений, выяснили насколько растения нуждаются в уходе.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295" name="CustomShape 8"/>
          <p:cNvSpPr/>
          <p:nvPr/>
        </p:nvSpPr>
        <p:spPr>
          <a:xfrm>
            <a:off x="1785960" y="571320"/>
            <a:ext cx="65718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0000"/>
                </a:solidFill>
                <a:latin typeface="Calibri"/>
              </a:rPr>
              <a:t>     </a:t>
            </a:r>
            <a:r>
              <a:rPr b="0" lang="ru-RU" sz="2400" spc="-1" strike="noStrike">
                <a:solidFill>
                  <a:srgbClr val="ff0000"/>
                </a:solidFill>
                <a:latin typeface="Calibri"/>
              </a:rPr>
              <a:t>Результаты от создания огороде на окне.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96" name="CustomShape 9"/>
          <p:cNvSpPr/>
          <p:nvPr/>
        </p:nvSpPr>
        <p:spPr>
          <a:xfrm>
            <a:off x="5000760" y="3786120"/>
            <a:ext cx="3785760" cy="210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Дети поняли, что выращивание растений трудно, но необходимо.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Получили удовольствие от проделанной работы.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Родители приняли активное участие в создании огорода.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0000"/>
                </a:solidFill>
                <a:latin typeface="Calibri"/>
              </a:rPr>
              <a:t>       </a:t>
            </a:r>
            <a:r>
              <a:rPr b="0" lang="ru-RU" sz="2400" spc="-1" strike="noStrike">
                <a:solidFill>
                  <a:srgbClr val="ff0000"/>
                </a:solidFill>
                <a:latin typeface="Calibri"/>
              </a:rPr>
              <a:t>Всем спасибо!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1440" y="144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104" name="CustomShape 3"/>
          <p:cNvSpPr/>
          <p:nvPr/>
        </p:nvSpPr>
        <p:spPr>
          <a:xfrm>
            <a:off x="1214280" y="928800"/>
            <a:ext cx="6786360" cy="530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Times New Roman"/>
              </a:rPr>
              <a:t>Актуальность.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Создание огорода на окне актуально тем, что выращивание растений из семян и наблюдение за ростом растений  - очень  увлекательный и познавательный процесс.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Наблюдение за всеми фазами развития растения – волшебство природы в действии.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Требуется много времени и терпения, прежде чем вырастет полноценное растение.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Times New Roman"/>
              </a:rPr>
              <a:t>Ожидаемые результаты.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1.Сформированность представлений о растениях;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2.Сформированность первоначальных навыков экологически грамотного отношения к растительному миру;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3.Ответственное отношение к окружающей среде;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4.Вовлечение в творческую деятельность;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5.Развитие познавательного интереса к природе;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6.Развитие коммуникативных навыков, навыков взаимодействия и сотрудничества.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29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300" name="CustomShape 3"/>
          <p:cNvSpPr/>
          <p:nvPr/>
        </p:nvSpPr>
        <p:spPr>
          <a:xfrm>
            <a:off x="500040" y="857160"/>
            <a:ext cx="735768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ff0000"/>
                </a:solidFill>
                <a:latin typeface="Century"/>
              </a:rPr>
              <a:t>             </a:t>
            </a:r>
            <a:r>
              <a:rPr b="1" lang="ru-RU" sz="5400" spc="-1" strike="noStrike">
                <a:solidFill>
                  <a:srgbClr val="ff0000"/>
                </a:solidFill>
                <a:latin typeface="Century"/>
              </a:rPr>
              <a:t>Спасибо</a:t>
            </a:r>
            <a:endParaRPr b="0" lang="ru-RU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f0000"/>
                </a:solidFill>
                <a:latin typeface="Century"/>
              </a:rPr>
              <a:t>    </a:t>
            </a:r>
            <a:r>
              <a:rPr b="1" lang="ru-RU" sz="5400" spc="-1" strike="noStrike">
                <a:solidFill>
                  <a:srgbClr val="ff0000"/>
                </a:solidFill>
                <a:latin typeface="Century"/>
              </a:rPr>
              <a:t>за внимание</a:t>
            </a:r>
            <a:endParaRPr b="0" lang="ru-RU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5400" spc="-1" strike="noStrike">
              <a:latin typeface="Arial"/>
            </a:endParaRPr>
          </a:p>
        </p:txBody>
      </p:sp>
      <p:pic>
        <p:nvPicPr>
          <p:cNvPr id="301" name="Picture 2" descr=""/>
          <p:cNvPicPr/>
          <p:nvPr/>
        </p:nvPicPr>
        <p:blipFill>
          <a:blip r:embed="rId2"/>
          <a:stretch/>
        </p:blipFill>
        <p:spPr>
          <a:xfrm>
            <a:off x="7358040" y="500040"/>
            <a:ext cx="1432440" cy="2142720"/>
          </a:xfrm>
          <a:prstGeom prst="rect">
            <a:avLst/>
          </a:prstGeom>
          <a:ln>
            <a:noFill/>
          </a:ln>
        </p:spPr>
      </p:pic>
      <p:pic>
        <p:nvPicPr>
          <p:cNvPr id="302" name="Picture 2" descr=""/>
          <p:cNvPicPr/>
          <p:nvPr/>
        </p:nvPicPr>
        <p:blipFill>
          <a:blip r:embed="rId3"/>
          <a:stretch/>
        </p:blipFill>
        <p:spPr>
          <a:xfrm>
            <a:off x="4000320" y="2786040"/>
            <a:ext cx="3847680" cy="3647160"/>
          </a:xfrm>
          <a:prstGeom prst="rect">
            <a:avLst/>
          </a:prstGeom>
          <a:ln>
            <a:noFill/>
          </a:ln>
        </p:spPr>
      </p:pic>
      <p:pic>
        <p:nvPicPr>
          <p:cNvPr id="303" name="Picture 3" descr=""/>
          <p:cNvPicPr/>
          <p:nvPr/>
        </p:nvPicPr>
        <p:blipFill>
          <a:blip r:embed="rId4"/>
          <a:stretch/>
        </p:blipFill>
        <p:spPr>
          <a:xfrm>
            <a:off x="1571760" y="3714840"/>
            <a:ext cx="1821600" cy="2714400"/>
          </a:xfrm>
          <a:prstGeom prst="rect">
            <a:avLst/>
          </a:prstGeom>
          <a:ln>
            <a:noFill/>
          </a:ln>
        </p:spPr>
      </p:pic>
      <p:pic>
        <p:nvPicPr>
          <p:cNvPr id="304" name="Picture 4" descr=""/>
          <p:cNvPicPr/>
          <p:nvPr/>
        </p:nvPicPr>
        <p:blipFill>
          <a:blip r:embed="rId5"/>
          <a:stretch/>
        </p:blipFill>
        <p:spPr>
          <a:xfrm>
            <a:off x="857160" y="1428840"/>
            <a:ext cx="1193400" cy="1904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6" name="Picture 2" descr=""/>
          <p:cNvPicPr/>
          <p:nvPr/>
        </p:nvPicPr>
        <p:blipFill>
          <a:blip r:embed="rId1"/>
          <a:stretch/>
        </p:blipFill>
        <p:spPr>
          <a:xfrm>
            <a:off x="-285840" y="0"/>
            <a:ext cx="9429480" cy="7499160"/>
          </a:xfrm>
          <a:prstGeom prst="rect">
            <a:avLst/>
          </a:prstGeom>
          <a:ln>
            <a:noFill/>
          </a:ln>
        </p:spPr>
      </p:pic>
      <p:sp>
        <p:nvSpPr>
          <p:cNvPr id="107" name="CustomShape 2"/>
          <p:cNvSpPr/>
          <p:nvPr/>
        </p:nvSpPr>
        <p:spPr>
          <a:xfrm>
            <a:off x="4357800" y="428760"/>
            <a:ext cx="4285800" cy="321444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3"/>
          <p:cNvSpPr/>
          <p:nvPr/>
        </p:nvSpPr>
        <p:spPr>
          <a:xfrm>
            <a:off x="500040" y="3071880"/>
            <a:ext cx="3285720" cy="403272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4"/>
          <p:cNvSpPr/>
          <p:nvPr/>
        </p:nvSpPr>
        <p:spPr>
          <a:xfrm>
            <a:off x="4357800" y="3857760"/>
            <a:ext cx="4285800" cy="3214440"/>
          </a:xfrm>
          <a:prstGeom prst="roundRect">
            <a:avLst>
              <a:gd name="adj" fmla="val 16667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5"/>
          <p:cNvSpPr/>
          <p:nvPr/>
        </p:nvSpPr>
        <p:spPr>
          <a:xfrm>
            <a:off x="357120" y="1214280"/>
            <a:ext cx="385740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Закончилась зима. Солнышко все выше и выше. Пришло время посадок. Огород на подоконнике – приятное занятие.Огород мы посадили и кругом огородили. Будем наблюдать,экспериментировать!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2" name="Picture 2" descr=""/>
          <p:cNvPicPr/>
          <p:nvPr/>
        </p:nvPicPr>
        <p:blipFill>
          <a:blip r:embed="rId1"/>
          <a:stretch/>
        </p:blipFill>
        <p:spPr>
          <a:xfrm>
            <a:off x="-571680" y="0"/>
            <a:ext cx="9929520" cy="685620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4648320" y="2348640"/>
            <a:ext cx="4038120" cy="302868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3"/>
          <p:cNvSpPr/>
          <p:nvPr/>
        </p:nvSpPr>
        <p:spPr>
          <a:xfrm>
            <a:off x="457200" y="2348640"/>
            <a:ext cx="4038120" cy="302868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4"/>
          <p:cNvSpPr/>
          <p:nvPr/>
        </p:nvSpPr>
        <p:spPr>
          <a:xfrm flipH="1">
            <a:off x="1643040" y="642960"/>
            <a:ext cx="69292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 детьми мы начали свое исследование. Рассмотрели иллюстрации с изображением  овощей, семена разных овощей . Ребята отметили, что у разных растений разные семена, они отличаются по цвету, по форме, по размеру.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1440" y="144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4643280" y="2286000"/>
            <a:ext cx="4038120" cy="302868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4"/>
          <p:cNvSpPr/>
          <p:nvPr/>
        </p:nvSpPr>
        <p:spPr>
          <a:xfrm>
            <a:off x="500040" y="3500280"/>
            <a:ext cx="4071600" cy="292860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5"/>
          <p:cNvSpPr/>
          <p:nvPr/>
        </p:nvSpPr>
        <p:spPr>
          <a:xfrm>
            <a:off x="2000160" y="1000080"/>
            <a:ext cx="59288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Определили, что будем сажать!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Помидоры и укроп, чесночок, лучок, шпинат и конечно же салат, сладкий перец и горох, а картофель разве плох?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 descr=""/>
          <p:cNvPicPr/>
          <p:nvPr/>
        </p:nvPicPr>
        <p:blipFill>
          <a:blip r:embed="rId1"/>
          <a:stretch/>
        </p:blipFill>
        <p:spPr>
          <a:xfrm>
            <a:off x="-69840" y="-51840"/>
            <a:ext cx="9213480" cy="69094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23" name="TextShape 1"/>
          <p:cNvSpPr txBox="1"/>
          <p:nvPr/>
        </p:nvSpPr>
        <p:spPr>
          <a:xfrm>
            <a:off x="2286000" y="274680"/>
            <a:ext cx="6571800" cy="1439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5000"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</a:rPr>
              <a:t>Для нашего сказочного огорода, с помощью родителей, были изготовлены из подручного материала емкости для посадки рассады</a:t>
            </a:r>
            <a:r>
              <a:rPr b="1" lang="ru-RU" sz="2200" spc="-1" strike="noStrike">
                <a:solidFill>
                  <a:srgbClr val="000000"/>
                </a:solidFill>
                <a:latin typeface="Times New Roman"/>
              </a:rPr>
              <a:t>.</a:t>
            </a:r>
            <a:br/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5786280" y="1071720"/>
            <a:ext cx="2895120" cy="217116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3"/>
          <p:cNvSpPr/>
          <p:nvPr/>
        </p:nvSpPr>
        <p:spPr>
          <a:xfrm>
            <a:off x="285840" y="1143000"/>
            <a:ext cx="2928600" cy="219636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4"/>
          <p:cNvSpPr/>
          <p:nvPr/>
        </p:nvSpPr>
        <p:spPr>
          <a:xfrm>
            <a:off x="214200" y="4071960"/>
            <a:ext cx="3142800" cy="2356920"/>
          </a:xfrm>
          <a:prstGeom prst="roundRect">
            <a:avLst>
              <a:gd name="adj" fmla="val 16667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5"/>
          <p:cNvSpPr/>
          <p:nvPr/>
        </p:nvSpPr>
        <p:spPr>
          <a:xfrm>
            <a:off x="5715000" y="4143240"/>
            <a:ext cx="2990520" cy="2242800"/>
          </a:xfrm>
          <a:prstGeom prst="roundRect">
            <a:avLst>
              <a:gd name="adj" fmla="val 16667"/>
            </a:avLst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6"/>
          <p:cNvSpPr/>
          <p:nvPr/>
        </p:nvSpPr>
        <p:spPr>
          <a:xfrm>
            <a:off x="3071880" y="2571840"/>
            <a:ext cx="2952360" cy="2214360"/>
          </a:xfrm>
          <a:prstGeom prst="roundRect">
            <a:avLst>
              <a:gd name="adj" fmla="val 16667"/>
            </a:avLst>
          </a:pr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л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0" name="Picture 2" descr=""/>
          <p:cNvPicPr/>
          <p:nvPr/>
        </p:nvPicPr>
        <p:blipFill>
          <a:blip r:embed="rId1"/>
          <a:stretch/>
        </p:blipFill>
        <p:spPr>
          <a:xfrm>
            <a:off x="1440" y="144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131" name="CustomShape 2"/>
          <p:cNvSpPr/>
          <p:nvPr/>
        </p:nvSpPr>
        <p:spPr>
          <a:xfrm>
            <a:off x="357120" y="2571840"/>
            <a:ext cx="2751120" cy="366840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3"/>
          <p:cNvSpPr/>
          <p:nvPr/>
        </p:nvSpPr>
        <p:spPr>
          <a:xfrm>
            <a:off x="6000840" y="2643120"/>
            <a:ext cx="2665440" cy="355392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4"/>
          <p:cNvSpPr/>
          <p:nvPr/>
        </p:nvSpPr>
        <p:spPr>
          <a:xfrm>
            <a:off x="3214800" y="357120"/>
            <a:ext cx="2726280" cy="3634920"/>
          </a:xfrm>
          <a:prstGeom prst="roundRect">
            <a:avLst>
              <a:gd name="adj" fmla="val 16667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5"/>
          <p:cNvSpPr/>
          <p:nvPr/>
        </p:nvSpPr>
        <p:spPr>
          <a:xfrm flipH="1">
            <a:off x="3286080" y="4429080"/>
            <a:ext cx="249984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Мамы, папы постарались, чтоб огород был просто загляденье, всем на удивление!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0" y="144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0" y="1357200"/>
            <a:ext cx="55004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3"/>
          <p:cNvSpPr/>
          <p:nvPr/>
        </p:nvSpPr>
        <p:spPr>
          <a:xfrm>
            <a:off x="2009880" y="1438200"/>
            <a:ext cx="55004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4"/>
          <p:cNvSpPr/>
          <p:nvPr/>
        </p:nvSpPr>
        <p:spPr>
          <a:xfrm>
            <a:off x="714240" y="2857320"/>
            <a:ext cx="2499840" cy="355536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5"/>
          <p:cNvSpPr/>
          <p:nvPr/>
        </p:nvSpPr>
        <p:spPr>
          <a:xfrm>
            <a:off x="500040" y="500040"/>
            <a:ext cx="3571560" cy="267840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6"/>
          <p:cNvSpPr/>
          <p:nvPr/>
        </p:nvSpPr>
        <p:spPr>
          <a:xfrm>
            <a:off x="5786280" y="3071880"/>
            <a:ext cx="2601720" cy="3469320"/>
          </a:xfrm>
          <a:prstGeom prst="roundRect">
            <a:avLst>
              <a:gd name="adj" fmla="val 16667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7"/>
          <p:cNvSpPr/>
          <p:nvPr/>
        </p:nvSpPr>
        <p:spPr>
          <a:xfrm>
            <a:off x="4929120" y="500040"/>
            <a:ext cx="3671640" cy="2808360"/>
          </a:xfrm>
          <a:prstGeom prst="roundRect">
            <a:avLst>
              <a:gd name="adj" fmla="val 16667"/>
            </a:avLst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8"/>
          <p:cNvSpPr/>
          <p:nvPr/>
        </p:nvSpPr>
        <p:spPr>
          <a:xfrm>
            <a:off x="3429000" y="3643200"/>
            <a:ext cx="207144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10 семей наших воспитанников приняли активное участие в создании « Сказочного огорода».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</TotalTime>
  <Application>Neat_Office/6.2.8.2$Windows_x86 LibreOffice_project/</Application>
  <Words>1348</Words>
  <Paragraphs>182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2017-04-02T11:26:31Z</dcterms:created>
  <dc:creator>админ</dc:creator>
  <dc:description/>
  <dc:language>ru-RU</dc:language>
  <cp:lastModifiedBy/>
  <dcterms:modified xsi:type="dcterms:W3CDTF">2022-03-23T14:40:48Z</dcterms:modified>
  <cp:revision>152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AppVersion" pid="2">
    <vt:lpwstr>12.0000</vt:lpwstr>
  </property>
  <property fmtid="{D5CDD505-2E9C-101B-9397-08002B2CF9AE}" name="HiddenSlides" pid="3">
    <vt:i4>0</vt:i4>
  </property>
  <property fmtid="{D5CDD505-2E9C-101B-9397-08002B2CF9AE}" name="HyperlinksChanged" pid="4">
    <vt:bool>0</vt:bool>
  </property>
  <property fmtid="{D5CDD505-2E9C-101B-9397-08002B2CF9AE}" name="LinksUpToDate" pid="5">
    <vt:bool>0</vt:bool>
  </property>
  <property fmtid="{D5CDD505-2E9C-101B-9397-08002B2CF9AE}" name="MMClips" pid="6">
    <vt:i4>0</vt:i4>
  </property>
  <property fmtid="{D5CDD505-2E9C-101B-9397-08002B2CF9AE}" name="NXPowerLiteLastOptimized" pid="7">
    <vt:lpwstr>3501396</vt:lpwstr>
  </property>
  <property fmtid="{D5CDD505-2E9C-101B-9397-08002B2CF9AE}" name="NXPowerLiteSettings" pid="8">
    <vt:lpwstr>F7000400038000</vt:lpwstr>
  </property>
  <property fmtid="{D5CDD505-2E9C-101B-9397-08002B2CF9AE}" name="NXPowerLiteVersion" pid="9">
    <vt:lpwstr>S9.1.4</vt:lpwstr>
  </property>
  <property fmtid="{D5CDD505-2E9C-101B-9397-08002B2CF9AE}" name="Notes" pid="10">
    <vt:i4>3</vt:i4>
  </property>
  <property fmtid="{D5CDD505-2E9C-101B-9397-08002B2CF9AE}" name="PresentationFormat" pid="11">
    <vt:lpwstr>Экран (4:3)</vt:lpwstr>
  </property>
  <property fmtid="{D5CDD505-2E9C-101B-9397-08002B2CF9AE}" name="ScaleCrop" pid="12">
    <vt:bool>0</vt:bool>
  </property>
  <property fmtid="{D5CDD505-2E9C-101B-9397-08002B2CF9AE}" name="ShareDoc" pid="13">
    <vt:bool>0</vt:bool>
  </property>
  <property fmtid="{D5CDD505-2E9C-101B-9397-08002B2CF9AE}" name="Slides" pid="14">
    <vt:i4>30</vt:i4>
  </property>
</Properties>
</file>