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0" r:id="rId2"/>
    <p:sldId id="267" r:id="rId3"/>
    <p:sldId id="269" r:id="rId4"/>
    <p:sldId id="268" r:id="rId5"/>
    <p:sldId id="270" r:id="rId6"/>
    <p:sldId id="261" r:id="rId7"/>
    <p:sldId id="263" r:id="rId8"/>
    <p:sldId id="265" r:id="rId9"/>
    <p:sldId id="266" r:id="rId10"/>
    <p:sldId id="283" r:id="rId11"/>
    <p:sldId id="285" r:id="rId12"/>
    <p:sldId id="286" r:id="rId13"/>
    <p:sldId id="284" r:id="rId14"/>
    <p:sldId id="287" r:id="rId15"/>
    <p:sldId id="276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1C2B0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200-7555-493B-AE6D-087E85B52E7D}" type="datetimeFigureOut">
              <a:rPr lang="ru-RU" smtClean="0"/>
              <a:pPr/>
              <a:t>01.04.2017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1AD3C-7E53-41A8-8DE8-6AA395E68E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4E14DF-9D54-4928-AB53-0DEB483A83A6}" type="slidenum">
              <a:rPr lang="ru-RU">
                <a:latin typeface="Arial" charset="0"/>
              </a:rPr>
              <a:pPr/>
              <a:t>10</a:t>
            </a:fld>
            <a:endParaRPr lang="ru-RU">
              <a:latin typeface="Arial" charset="0"/>
            </a:endParaRPr>
          </a:p>
        </p:txBody>
      </p:sp>
      <p:sp>
        <p:nvSpPr>
          <p:cNvPr id="12291" name="Rectangle 6"/>
          <p:cNvSpPr txBox="1">
            <a:spLocks noGrp="1"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449263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D439C54-C402-4DD6-8B9C-430C880C86A7}" type="slidenum">
              <a:rPr lang="ru-RU"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449263" hangingPunct="0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10</a:t>
            </a:fld>
            <a:endParaRPr lang="ru-RU" sz="14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29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</p:spPr>
      </p:sp>
      <p:sp>
        <p:nvSpPr>
          <p:cNvPr id="1229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lIns="0" tIns="0" rIns="0" bIns="0" anchor="ctr"/>
          <a:lstStyle/>
          <a:p>
            <a:pPr eaLnBrk="1" hangingPunct="1"/>
            <a:endParaRPr 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4E14DF-9D54-4928-AB53-0DEB483A83A6}" type="slidenum">
              <a:rPr lang="ru-RU">
                <a:latin typeface="Arial" charset="0"/>
              </a:rPr>
              <a:pPr/>
              <a:t>11</a:t>
            </a:fld>
            <a:endParaRPr lang="ru-RU">
              <a:latin typeface="Arial" charset="0"/>
            </a:endParaRPr>
          </a:p>
        </p:txBody>
      </p:sp>
      <p:sp>
        <p:nvSpPr>
          <p:cNvPr id="12291" name="Rectangle 6"/>
          <p:cNvSpPr txBox="1">
            <a:spLocks noGrp="1"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449263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D439C54-C402-4DD6-8B9C-430C880C86A7}" type="slidenum">
              <a:rPr lang="ru-RU"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449263" hangingPunct="0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11</a:t>
            </a:fld>
            <a:endParaRPr lang="ru-RU" sz="14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29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</p:spPr>
      </p:sp>
      <p:sp>
        <p:nvSpPr>
          <p:cNvPr id="1229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lIns="0" tIns="0" rIns="0" bIns="0" anchor="ctr"/>
          <a:lstStyle/>
          <a:p>
            <a:pPr eaLnBrk="1" hangingPunct="1"/>
            <a:endParaRPr 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4E14DF-9D54-4928-AB53-0DEB483A83A6}" type="slidenum">
              <a:rPr lang="ru-RU">
                <a:latin typeface="Arial" charset="0"/>
              </a:rPr>
              <a:pPr/>
              <a:t>12</a:t>
            </a:fld>
            <a:endParaRPr lang="ru-RU">
              <a:latin typeface="Arial" charset="0"/>
            </a:endParaRPr>
          </a:p>
        </p:txBody>
      </p:sp>
      <p:sp>
        <p:nvSpPr>
          <p:cNvPr id="12291" name="Rectangle 6"/>
          <p:cNvSpPr txBox="1">
            <a:spLocks noGrp="1"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449263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D439C54-C402-4DD6-8B9C-430C880C86A7}" type="slidenum">
              <a:rPr lang="ru-RU"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449263" hangingPunct="0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12</a:t>
            </a:fld>
            <a:endParaRPr lang="ru-RU" sz="14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29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</p:spPr>
      </p:sp>
      <p:sp>
        <p:nvSpPr>
          <p:cNvPr id="1229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lIns="0" tIns="0" rIns="0" bIns="0" anchor="ctr"/>
          <a:lstStyle/>
          <a:p>
            <a:pPr eaLnBrk="1" hangingPunct="1"/>
            <a:endParaRPr 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4E14DF-9D54-4928-AB53-0DEB483A83A6}" type="slidenum">
              <a:rPr lang="ru-RU">
                <a:latin typeface="Arial" charset="0"/>
              </a:rPr>
              <a:pPr/>
              <a:t>13</a:t>
            </a:fld>
            <a:endParaRPr lang="ru-RU">
              <a:latin typeface="Arial" charset="0"/>
            </a:endParaRPr>
          </a:p>
        </p:txBody>
      </p:sp>
      <p:sp>
        <p:nvSpPr>
          <p:cNvPr id="12291" name="Rectangle 6"/>
          <p:cNvSpPr txBox="1">
            <a:spLocks noGrp="1"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449263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D439C54-C402-4DD6-8B9C-430C880C86A7}" type="slidenum">
              <a:rPr lang="ru-RU"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449263" hangingPunct="0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13</a:t>
            </a:fld>
            <a:endParaRPr lang="ru-RU" sz="14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29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</p:spPr>
      </p:sp>
      <p:sp>
        <p:nvSpPr>
          <p:cNvPr id="1229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lIns="0" tIns="0" rIns="0" bIns="0" anchor="ctr"/>
          <a:lstStyle/>
          <a:p>
            <a:pPr eaLnBrk="1" hangingPunct="1"/>
            <a:endParaRPr 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4E14DF-9D54-4928-AB53-0DEB483A83A6}" type="slidenum">
              <a:rPr lang="ru-RU">
                <a:latin typeface="Arial" charset="0"/>
              </a:rPr>
              <a:pPr/>
              <a:t>14</a:t>
            </a:fld>
            <a:endParaRPr lang="ru-RU">
              <a:latin typeface="Arial" charset="0"/>
            </a:endParaRPr>
          </a:p>
        </p:txBody>
      </p:sp>
      <p:sp>
        <p:nvSpPr>
          <p:cNvPr id="12291" name="Rectangle 6"/>
          <p:cNvSpPr txBox="1">
            <a:spLocks noGrp="1"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449263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D439C54-C402-4DD6-8B9C-430C880C86A7}" type="slidenum">
              <a:rPr lang="ru-RU"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449263" hangingPunct="0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14</a:t>
            </a:fld>
            <a:endParaRPr lang="ru-RU" sz="14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29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</p:spPr>
      </p:sp>
      <p:sp>
        <p:nvSpPr>
          <p:cNvPr id="1229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lIns="0" tIns="0" rIns="0" bIns="0" anchor="ctr"/>
          <a:lstStyle/>
          <a:p>
            <a:pPr eaLnBrk="1" hangingPunct="1"/>
            <a:endParaRPr 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Хозяин\Desktop\шаблоны\shablon-novogodniy-2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142852"/>
            <a:ext cx="857256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Поможем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ернатым пережить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зиму!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                              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озяин\Desktop\шаблоны\img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32" y="0"/>
            <a:ext cx="9144032" cy="6858025"/>
          </a:xfrm>
          <a:prstGeom prst="rect">
            <a:avLst/>
          </a:prstGeom>
          <a:noFill/>
        </p:spPr>
      </p:pic>
      <p:pic>
        <p:nvPicPr>
          <p:cNvPr id="6" name="Picture 2" descr="K:\фото Степановой Т.Н\собрание\DSC02302.jpg"/>
          <p:cNvPicPr>
            <a:picLocks noChangeAspect="1" noChangeArrowheads="1"/>
          </p:cNvPicPr>
          <p:nvPr/>
        </p:nvPicPr>
        <p:blipFill>
          <a:blip r:embed="rId4"/>
          <a:srcRect l="49020"/>
          <a:stretch>
            <a:fillRect/>
          </a:stretch>
        </p:blipFill>
        <p:spPr bwMode="auto">
          <a:xfrm>
            <a:off x="714348" y="1714488"/>
            <a:ext cx="2500330" cy="367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42910" y="714356"/>
            <a:ext cx="7858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Итог проекта – родительское собрание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srgbClr val="003B68"/>
                </a:solidFill>
                <a:latin typeface="Georgia" pitchFamily="18" charset="0"/>
              </a:rPr>
              <a:t>«Покормите птиц зимой»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5429264"/>
            <a:ext cx="3071834" cy="746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ea typeface="Microsoft YaHei" pitchFamily="34" charset="-122"/>
              </a:rPr>
              <a:t>               Хозяйка 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ea typeface="Microsoft YaHei" pitchFamily="34" charset="-122"/>
              </a:rPr>
              <a:t>Птичьего Царства</a:t>
            </a:r>
            <a:endParaRPr lang="ru-RU" b="1" i="1" dirty="0">
              <a:solidFill>
                <a:srgbClr val="FF0000"/>
              </a:solidFill>
              <a:latin typeface="Georgia" pitchFamily="18" charset="0"/>
              <a:ea typeface="Microsoft YaHei" pitchFamily="34" charset="-122"/>
            </a:endParaRPr>
          </a:p>
        </p:txBody>
      </p:sp>
      <p:pic>
        <p:nvPicPr>
          <p:cNvPr id="11" name="Picture 2" descr="K:\фото Степановой Т.Н\собрание\DSC02307.JPG"/>
          <p:cNvPicPr>
            <a:picLocks noChangeAspect="1" noChangeArrowheads="1"/>
          </p:cNvPicPr>
          <p:nvPr/>
        </p:nvPicPr>
        <p:blipFill>
          <a:blip r:embed="rId5"/>
          <a:srcRect r="22099"/>
          <a:stretch>
            <a:fillRect/>
          </a:stretch>
        </p:blipFill>
        <p:spPr bwMode="auto">
          <a:xfrm>
            <a:off x="3357554" y="3429000"/>
            <a:ext cx="3144838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K:\фото Степановой Т.Н\собрание\DSC023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714488"/>
            <a:ext cx="3532184" cy="264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озяин\Desktop\шаблоны\img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32" y="0"/>
            <a:ext cx="9144032" cy="6858025"/>
          </a:xfrm>
          <a:prstGeom prst="rect">
            <a:avLst/>
          </a:prstGeom>
          <a:noFill/>
        </p:spPr>
      </p:pic>
      <p:pic>
        <p:nvPicPr>
          <p:cNvPr id="4" name="Picture 8" descr="DSC023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714356"/>
            <a:ext cx="3951287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0035" y="3786190"/>
            <a:ext cx="4357717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i="1" dirty="0" smtClean="0">
                <a:solidFill>
                  <a:srgbClr val="003B68"/>
                </a:solidFill>
                <a:latin typeface="Georgia" pitchFamily="18" charset="0"/>
                <a:ea typeface="Microsoft YaHei" pitchFamily="34" charset="-122"/>
              </a:rPr>
              <a:t>Музыкальная игра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i="1" dirty="0" smtClean="0">
                <a:solidFill>
                  <a:srgbClr val="003B68"/>
                </a:solidFill>
                <a:latin typeface="Georgia" pitchFamily="18" charset="0"/>
                <a:ea typeface="Microsoft YaHei" pitchFamily="34" charset="-122"/>
              </a:rPr>
              <a:t>      </a:t>
            </a:r>
            <a:r>
              <a:rPr lang="ru-RU" b="1" i="1" dirty="0" smtClean="0">
                <a:solidFill>
                  <a:srgbClr val="003B68"/>
                </a:solidFill>
                <a:latin typeface="Arial" charset="0"/>
                <a:ea typeface="Microsoft YaHei" pitchFamily="34" charset="-122"/>
              </a:rPr>
              <a:t>«</a:t>
            </a:r>
            <a:r>
              <a:rPr lang="ru-RU" b="1" i="1" dirty="0" smtClean="0">
                <a:solidFill>
                  <a:srgbClr val="003B68"/>
                </a:solidFill>
                <a:latin typeface="Georgia" pitchFamily="18" charset="0"/>
                <a:ea typeface="Microsoft YaHei" pitchFamily="34" charset="-122"/>
              </a:rPr>
              <a:t>Снеговик</a:t>
            </a:r>
            <a:r>
              <a:rPr lang="ru-RU" b="1" i="1" dirty="0" smtClean="0">
                <a:solidFill>
                  <a:srgbClr val="003B68"/>
                </a:solidFill>
                <a:latin typeface="Arial" charset="0"/>
                <a:ea typeface="Microsoft YaHei" pitchFamily="34" charset="-122"/>
              </a:rPr>
              <a:t>»</a:t>
            </a:r>
            <a:endParaRPr lang="ru-RU" b="1" i="1" dirty="0">
              <a:solidFill>
                <a:srgbClr val="003B68"/>
              </a:solidFill>
              <a:latin typeface="Georgia" pitchFamily="18" charset="0"/>
              <a:ea typeface="Microsoft YaHei" pitchFamily="34" charset="-122"/>
            </a:endParaRPr>
          </a:p>
        </p:txBody>
      </p:sp>
      <p:pic>
        <p:nvPicPr>
          <p:cNvPr id="8" name="Picture 3" descr="K:\фото Степановой Т.Н\собрание\DSC023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786190"/>
            <a:ext cx="3252782" cy="243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K:\фото Степановой Т.Н\собрание\DSC02364.jpg"/>
          <p:cNvPicPr>
            <a:picLocks noChangeAspect="1" noChangeArrowheads="1"/>
          </p:cNvPicPr>
          <p:nvPr/>
        </p:nvPicPr>
        <p:blipFill>
          <a:blip r:embed="rId6" cstate="print"/>
          <a:srcRect r="17270"/>
          <a:stretch>
            <a:fillRect/>
          </a:stretch>
        </p:blipFill>
        <p:spPr bwMode="auto">
          <a:xfrm>
            <a:off x="5143504" y="714356"/>
            <a:ext cx="3262336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43636" y="3938590"/>
            <a:ext cx="2714644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i="1" dirty="0" smtClean="0">
                <a:solidFill>
                  <a:srgbClr val="003B68"/>
                </a:solidFill>
                <a:latin typeface="Georgia" pitchFamily="18" charset="0"/>
                <a:ea typeface="Microsoft YaHei" pitchFamily="34" charset="-122"/>
              </a:rPr>
              <a:t>Театрализованная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i="1" dirty="0" smtClean="0">
                <a:solidFill>
                  <a:srgbClr val="003B68"/>
                </a:solidFill>
                <a:latin typeface="Georgia" pitchFamily="18" charset="0"/>
                <a:ea typeface="Microsoft YaHei" pitchFamily="34" charset="-122"/>
              </a:rPr>
              <a:t>             игра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i="1" dirty="0" smtClean="0">
                <a:solidFill>
                  <a:srgbClr val="003B68"/>
                </a:solidFill>
                <a:latin typeface="Georgia" pitchFamily="18" charset="0"/>
                <a:ea typeface="Microsoft YaHei" pitchFamily="34" charset="-122"/>
              </a:rPr>
              <a:t>      </a:t>
            </a:r>
            <a:r>
              <a:rPr lang="ru-RU" b="1" i="1" dirty="0" smtClean="0">
                <a:solidFill>
                  <a:srgbClr val="003B68"/>
                </a:solidFill>
                <a:latin typeface="Arial" charset="0"/>
                <a:ea typeface="Microsoft YaHei" pitchFamily="34" charset="-122"/>
              </a:rPr>
              <a:t>«</a:t>
            </a:r>
            <a:r>
              <a:rPr lang="ru-RU" b="1" i="1" dirty="0" smtClean="0">
                <a:solidFill>
                  <a:srgbClr val="003B68"/>
                </a:solidFill>
                <a:latin typeface="Georgia" pitchFamily="18" charset="0"/>
                <a:ea typeface="Microsoft YaHei" pitchFamily="34" charset="-122"/>
              </a:rPr>
              <a:t>У кормушки</a:t>
            </a:r>
            <a:r>
              <a:rPr lang="ru-RU" b="1" i="1" dirty="0" smtClean="0">
                <a:solidFill>
                  <a:srgbClr val="003B68"/>
                </a:solidFill>
                <a:latin typeface="Arial" charset="0"/>
                <a:ea typeface="Microsoft YaHei" pitchFamily="34" charset="-122"/>
              </a:rPr>
              <a:t>»</a:t>
            </a:r>
            <a:endParaRPr lang="ru-RU" b="1" i="1" dirty="0">
              <a:solidFill>
                <a:srgbClr val="003B68"/>
              </a:solidFill>
              <a:latin typeface="Georgia" pitchFamily="18" charset="0"/>
              <a:ea typeface="Microsoft YaHei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озяин\Desktop\шаблоны\img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32" y="0"/>
            <a:ext cx="9144032" cy="6858025"/>
          </a:xfrm>
          <a:prstGeom prst="rect">
            <a:avLst/>
          </a:prstGeom>
          <a:noFill/>
        </p:spPr>
      </p:pic>
      <p:pic>
        <p:nvPicPr>
          <p:cNvPr id="6" name="Picture 2" descr="K:\фото Степановой Т.Н\собрание\DSC022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0034" y="642918"/>
            <a:ext cx="4227513" cy="3170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K:\фото Степановой Т.Н\собрание\DSC0229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00496" y="3000372"/>
            <a:ext cx="4610100" cy="3457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859338" y="1143000"/>
            <a:ext cx="4284662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i="1" dirty="0">
                <a:solidFill>
                  <a:srgbClr val="E00659"/>
                </a:solidFill>
                <a:latin typeface="Georgia" pitchFamily="18" charset="0"/>
                <a:ea typeface="Microsoft YaHei" pitchFamily="34" charset="-122"/>
              </a:rPr>
              <a:t>Родители </a:t>
            </a:r>
            <a:r>
              <a:rPr lang="ru-RU" sz="2400" b="1" i="1" dirty="0">
                <a:solidFill>
                  <a:srgbClr val="E00659"/>
                </a:solidFill>
                <a:latin typeface="Arial" charset="0"/>
                <a:ea typeface="Microsoft YaHei" pitchFamily="34" charset="-122"/>
              </a:rPr>
              <a:t>–</a:t>
            </a:r>
            <a:r>
              <a:rPr lang="ru-RU" sz="2400" b="1" i="1" dirty="0">
                <a:solidFill>
                  <a:srgbClr val="E00659"/>
                </a:solidFill>
                <a:latin typeface="Georgia" pitchFamily="18" charset="0"/>
                <a:ea typeface="Microsoft YaHei" pitchFamily="34" charset="-122"/>
              </a:rPr>
              <a:t> активные участники собрания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озяин\Desktop\шаблоны\img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32" y="0"/>
            <a:ext cx="9144032" cy="6858025"/>
          </a:xfrm>
          <a:prstGeom prst="rect">
            <a:avLst/>
          </a:prstGeom>
          <a:noFill/>
        </p:spPr>
      </p:pic>
      <p:pic>
        <p:nvPicPr>
          <p:cNvPr id="4" name="Picture 3" descr="K:\фото Степановой Т.Н\собрание\DSC023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1472" y="2786058"/>
            <a:ext cx="4397375" cy="329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7" descr="DSC023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2786058"/>
            <a:ext cx="3552823" cy="3267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5"/>
          <p:cNvSpPr>
            <a:spLocks noChangeArrowheads="1"/>
          </p:cNvSpPr>
          <p:nvPr/>
        </p:nvSpPr>
        <p:spPr bwMode="auto">
          <a:xfrm>
            <a:off x="-214313" y="0"/>
            <a:ext cx="10429876" cy="3000372"/>
          </a:xfrm>
          <a:prstGeom prst="notchedRightArrow">
            <a:avLst>
              <a:gd name="adj1" fmla="val 50000"/>
              <a:gd name="adj2" fmla="val 16590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Georgia" pitchFamily="18" charset="0"/>
                <a:ea typeface="Microsoft YaHei" pitchFamily="34" charset="-122"/>
              </a:rPr>
              <a:t>Театрализованная игра  родителей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Arial" charset="0"/>
                <a:ea typeface="Microsoft YaHei" pitchFamily="34" charset="-122"/>
              </a:rPr>
              <a:t>«</a:t>
            </a:r>
            <a:r>
              <a:rPr lang="ru-RU" sz="3200" b="1" i="1" dirty="0" smtClean="0">
                <a:solidFill>
                  <a:srgbClr val="FF0000"/>
                </a:solidFill>
                <a:latin typeface="Georgia" pitchFamily="18" charset="0"/>
                <a:ea typeface="Microsoft YaHei" pitchFamily="34" charset="-122"/>
              </a:rPr>
              <a:t>Доживём до весны</a:t>
            </a:r>
            <a:r>
              <a:rPr lang="ru-RU" sz="3200" b="1" i="1" dirty="0">
                <a:solidFill>
                  <a:srgbClr val="FF0000"/>
                </a:solidFill>
                <a:latin typeface="Arial" charset="0"/>
                <a:ea typeface="Microsoft YaHei" pitchFamily="34" charset="-122"/>
              </a:rPr>
              <a:t>»</a:t>
            </a:r>
            <a:endParaRPr lang="ru-RU" sz="3200" b="1" i="1" dirty="0">
              <a:solidFill>
                <a:srgbClr val="FF0000"/>
              </a:solidFill>
              <a:latin typeface="Georgia" pitchFamily="18" charset="0"/>
              <a:ea typeface="Microsoft YaHei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озяин\Desktop\шаблоны\img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32" y="0"/>
            <a:ext cx="9144032" cy="6858025"/>
          </a:xfrm>
          <a:prstGeom prst="rect">
            <a:avLst/>
          </a:prstGeom>
          <a:noFill/>
        </p:spPr>
      </p:pic>
      <p:pic>
        <p:nvPicPr>
          <p:cNvPr id="6" name="Picture 7" descr="DSC023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642918"/>
            <a:ext cx="4605340" cy="4027918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K:\фото Степановой Т.Н\собрание\DSC023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2571744"/>
            <a:ext cx="5181606" cy="388620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2928926" y="428604"/>
            <a:ext cx="5786478" cy="3576659"/>
          </a:xfrm>
          <a:prstGeom prst="cloudCallout">
            <a:avLst>
              <a:gd name="adj1" fmla="val -42866"/>
              <a:gd name="adj2" fmla="val 73709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0066"/>
                </a:solidFill>
                <a:latin typeface="Georgia" pitchFamily="18" charset="0"/>
              </a:rPr>
              <a:t>Акция </a:t>
            </a:r>
          </a:p>
          <a:p>
            <a:pPr algn="ctr"/>
            <a:r>
              <a:rPr lang="ru-RU" sz="3600" b="1" dirty="0" smtClean="0">
                <a:solidFill>
                  <a:srgbClr val="FF0066"/>
                </a:solidFill>
                <a:latin typeface="Georgia" pitchFamily="18" charset="0"/>
              </a:rPr>
              <a:t> </a:t>
            </a:r>
            <a:r>
              <a:rPr lang="ru-RU" sz="3600" b="1" dirty="0" smtClean="0">
                <a:solidFill>
                  <a:schemeClr val="accent2"/>
                </a:solidFill>
                <a:latin typeface="Georgia" pitchFamily="18" charset="0"/>
              </a:rPr>
              <a:t>«Каждой пичужке по кормушке</a:t>
            </a:r>
            <a:r>
              <a:rPr lang="ru-RU" sz="2400" b="1" dirty="0" smtClean="0">
                <a:solidFill>
                  <a:schemeClr val="accent2"/>
                </a:solidFill>
                <a:latin typeface="Georgia" pitchFamily="18" charset="0"/>
              </a:rPr>
              <a:t>»</a:t>
            </a:r>
            <a:endParaRPr lang="ru-RU" sz="2400" b="1" dirty="0">
              <a:solidFill>
                <a:schemeClr val="accent2"/>
              </a:solidFill>
              <a:latin typeface="Georgia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4941888"/>
            <a:ext cx="2225675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33375"/>
            <a:ext cx="2176462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2852738"/>
            <a:ext cx="2439987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8888" y="4941888"/>
            <a:ext cx="1844675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3" descr="J:\DCIM\102MSDCF\DSC005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42875"/>
            <a:ext cx="3328988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 descr="J:\DCIM\102MSDCF\DSC005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88" y="357188"/>
            <a:ext cx="3487737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" descr="J:\DCIM\102MSDCF\DSC005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3214688"/>
            <a:ext cx="2305050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428625" y="2214563"/>
            <a:ext cx="4214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Семья Большаковых</a:t>
            </a:r>
          </a:p>
        </p:txBody>
      </p: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5580063" y="2143125"/>
            <a:ext cx="2663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Семья Волковых</a:t>
            </a:r>
          </a:p>
        </p:txBody>
      </p:sp>
      <p:sp>
        <p:nvSpPr>
          <p:cNvPr id="4104" name="Rectangle 9"/>
          <p:cNvSpPr>
            <a:spLocks noChangeArrowheads="1"/>
          </p:cNvSpPr>
          <p:nvPr/>
        </p:nvSpPr>
        <p:spPr bwMode="auto">
          <a:xfrm>
            <a:off x="214313" y="5286375"/>
            <a:ext cx="50260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solidFill>
                <a:srgbClr val="2D2DB9"/>
              </a:solidFill>
            </a:endParaRPr>
          </a:p>
          <a:p>
            <a:endParaRPr lang="ru-RU" b="1">
              <a:solidFill>
                <a:srgbClr val="2D2DB9"/>
              </a:solidFill>
            </a:endParaRPr>
          </a:p>
          <a:p>
            <a:r>
              <a:rPr lang="ru-RU" b="1">
                <a:solidFill>
                  <a:srgbClr val="2D2DB9"/>
                </a:solidFill>
              </a:rPr>
              <a:t>Семья </a:t>
            </a:r>
          </a:p>
          <a:p>
            <a:r>
              <a:rPr lang="ru-RU" b="1">
                <a:solidFill>
                  <a:srgbClr val="2D2DB9"/>
                </a:solidFill>
              </a:rPr>
              <a:t>Саши Соколовой</a:t>
            </a:r>
          </a:p>
        </p:txBody>
      </p:sp>
      <p:pic>
        <p:nvPicPr>
          <p:cNvPr id="13" name="Picture 2" descr="J:\DCIM\102MSDCF\DSC0052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3143248"/>
            <a:ext cx="2214563" cy="5500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06" name="Rectangle 5"/>
          <p:cNvSpPr>
            <a:spLocks noChangeArrowheads="1"/>
          </p:cNvSpPr>
          <p:nvPr/>
        </p:nvSpPr>
        <p:spPr bwMode="auto">
          <a:xfrm>
            <a:off x="3214688" y="3143250"/>
            <a:ext cx="185737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>
                <a:solidFill>
                  <a:srgbClr val="FF0000"/>
                </a:solidFill>
                <a:latin typeface="Georgia" pitchFamily="18" charset="0"/>
              </a:rPr>
              <a:t>Семья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>
                <a:solidFill>
                  <a:srgbClr val="FF0000"/>
                </a:solidFill>
                <a:latin typeface="Georgia" pitchFamily="18" charset="0"/>
              </a:rPr>
              <a:t>Кирилла Баскова</a:t>
            </a:r>
          </a:p>
        </p:txBody>
      </p:sp>
      <p:pic>
        <p:nvPicPr>
          <p:cNvPr id="4107" name="Picture 3" descr="J:\DCIM\102MSDCF\DSC0052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3143250"/>
            <a:ext cx="3136900" cy="595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Rectangle 6"/>
          <p:cNvSpPr>
            <a:spLocks noChangeArrowheads="1"/>
          </p:cNvSpPr>
          <p:nvPr/>
        </p:nvSpPr>
        <p:spPr bwMode="auto">
          <a:xfrm rot="10800000" flipV="1">
            <a:off x="6022975" y="3111500"/>
            <a:ext cx="21605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Georgia" pitchFamily="18" charset="0"/>
              </a:rPr>
              <a:t>Семья Белкиных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2" descr="J:\DCIM\102MSDCF\DSC007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2176462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2" descr="J:\DCIM\102MSDCF\DSC008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3525" y="285750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28625" y="2571750"/>
            <a:ext cx="242887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>
                <a:solidFill>
                  <a:srgbClr val="0000FF"/>
                </a:solidFill>
                <a:latin typeface="Georgia" pitchFamily="18" charset="0"/>
              </a:rPr>
              <a:t>Семья Хребтовых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6643688" y="357188"/>
            <a:ext cx="2214562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>
                <a:solidFill>
                  <a:srgbClr val="FFFF00"/>
                </a:solidFill>
                <a:latin typeface="Georgia" pitchFamily="18" charset="0"/>
              </a:rPr>
              <a:t>Семья Родионовых</a:t>
            </a:r>
          </a:p>
        </p:txBody>
      </p:sp>
      <p:pic>
        <p:nvPicPr>
          <p:cNvPr id="5127" name="Picture 3" descr="DSC006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63" y="285750"/>
            <a:ext cx="2144712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357563" y="357188"/>
            <a:ext cx="200025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>
                <a:solidFill>
                  <a:srgbClr val="FFFF00"/>
                </a:solidFill>
                <a:latin typeface="Georgia" pitchFamily="18" charset="0"/>
              </a:rPr>
              <a:t>Семья Румянцевых</a:t>
            </a:r>
          </a:p>
        </p:txBody>
      </p:sp>
      <p:pic>
        <p:nvPicPr>
          <p:cNvPr id="5129" name="Picture 3" descr="DSC0060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3786188"/>
            <a:ext cx="2071687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Rectangle 7"/>
          <p:cNvSpPr>
            <a:spLocks noChangeArrowheads="1"/>
          </p:cNvSpPr>
          <p:nvPr/>
        </p:nvSpPr>
        <p:spPr bwMode="auto">
          <a:xfrm>
            <a:off x="500063" y="3857625"/>
            <a:ext cx="21431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>
                <a:solidFill>
                  <a:srgbClr val="FFFF00"/>
                </a:solidFill>
                <a:latin typeface="Georgia" pitchFamily="18" charset="0"/>
              </a:rPr>
              <a:t>Семья Осиных</a:t>
            </a:r>
          </a:p>
        </p:txBody>
      </p:sp>
      <p:pic>
        <p:nvPicPr>
          <p:cNvPr id="5131" name="Picture 6" descr="J:\DCIM\102MSDCF\DSC0051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63" y="3643313"/>
            <a:ext cx="2238375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Rectangle 6"/>
          <p:cNvSpPr>
            <a:spLocks noChangeArrowheads="1"/>
          </p:cNvSpPr>
          <p:nvPr/>
        </p:nvSpPr>
        <p:spPr bwMode="auto">
          <a:xfrm>
            <a:off x="3500438" y="3643313"/>
            <a:ext cx="2143125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>
                <a:solidFill>
                  <a:srgbClr val="FFFF00"/>
                </a:solidFill>
                <a:latin typeface="Georgia" pitchFamily="18" charset="0"/>
              </a:rPr>
              <a:t>Семья Ксюши Басковой</a:t>
            </a:r>
          </a:p>
        </p:txBody>
      </p:sp>
      <p:pic>
        <p:nvPicPr>
          <p:cNvPr id="5133" name="Picture 5" descr="J:\DCIM\102MSDCF\DSC0051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375" y="3643313"/>
            <a:ext cx="2335213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4" name="Rectangle 5"/>
          <p:cNvSpPr>
            <a:spLocks noChangeArrowheads="1"/>
          </p:cNvSpPr>
          <p:nvPr/>
        </p:nvSpPr>
        <p:spPr bwMode="auto">
          <a:xfrm>
            <a:off x="6500813" y="3643313"/>
            <a:ext cx="2214562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>
                <a:solidFill>
                  <a:srgbClr val="FFFF00"/>
                </a:solidFill>
              </a:rPr>
              <a:t>Семья Кочаговых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DSC00657"/>
          <p:cNvPicPr>
            <a:picLocks noChangeAspect="1" noChangeArrowheads="1"/>
          </p:cNvPicPr>
          <p:nvPr/>
        </p:nvPicPr>
        <p:blipFill>
          <a:blip r:embed="rId3"/>
          <a:srcRect t="33510"/>
          <a:stretch>
            <a:fillRect/>
          </a:stretch>
        </p:blipFill>
        <p:spPr bwMode="auto">
          <a:xfrm>
            <a:off x="642910" y="785794"/>
            <a:ext cx="7793355" cy="3786214"/>
          </a:xfrm>
          <a:prstGeom prst="roundRect">
            <a:avLst>
              <a:gd name="adj" fmla="val 16667"/>
            </a:avLst>
          </a:prstGeom>
          <a:ln>
            <a:solidFill>
              <a:srgbClr val="FF0066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971550" y="5072063"/>
            <a:ext cx="6913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FF"/>
                </a:solidFill>
                <a:latin typeface="Georgia" pitchFamily="18" charset="0"/>
              </a:rPr>
              <a:t>      Поможем пернатым пережить зиму!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1042988" y="0"/>
            <a:ext cx="7920037" cy="4941888"/>
          </a:xfrm>
          <a:prstGeom prst="cloudCallout">
            <a:avLst>
              <a:gd name="adj1" fmla="val -43565"/>
              <a:gd name="adj2" fmla="val 64069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Результат: </a:t>
            </a:r>
            <a:endParaRPr lang="ru-RU" sz="1400" b="1" dirty="0">
              <a:solidFill>
                <a:srgbClr val="FF0000"/>
              </a:solidFill>
            </a:endParaRPr>
          </a:p>
          <a:p>
            <a:r>
              <a:rPr lang="ru-RU" sz="1400" dirty="0">
                <a:solidFill>
                  <a:srgbClr val="0033CC"/>
                </a:solidFill>
              </a:rPr>
              <a:t>после того как мы повесили кормушки, мы заметили что птиц на территории детского сада стало больше. В холодную погоду на кормушки прилетает больше пернатых гостей, чем в тёплую, поэтому обязательно нужно подкармливать птиц, чтобы их прилетало ещё больше и следить за кормушками. </a:t>
            </a:r>
          </a:p>
          <a:p>
            <a:r>
              <a:rPr lang="ru-RU" sz="1400" dirty="0">
                <a:solidFill>
                  <a:srgbClr val="0033CC"/>
                </a:solidFill>
              </a:rPr>
              <a:t> Во время  наблюдений мы выяснили, </a:t>
            </a:r>
            <a:r>
              <a:rPr lang="ru-RU" sz="1400" dirty="0" smtClean="0">
                <a:solidFill>
                  <a:srgbClr val="0033CC"/>
                </a:solidFill>
              </a:rPr>
              <a:t>что «печенье» для пернатых понравилось, но рассыпчатый корм в кормушках они любят больше всего, </a:t>
            </a:r>
            <a:r>
              <a:rPr lang="ru-RU" sz="1400" dirty="0">
                <a:solidFill>
                  <a:srgbClr val="0033CC"/>
                </a:solidFill>
              </a:rPr>
              <a:t>синицы прилетали в те кормушки, в которые мы клали кусочки </a:t>
            </a:r>
            <a:r>
              <a:rPr lang="ru-RU" sz="1400" dirty="0" smtClean="0">
                <a:solidFill>
                  <a:srgbClr val="0033CC"/>
                </a:solidFill>
              </a:rPr>
              <a:t>сала </a:t>
            </a:r>
            <a:r>
              <a:rPr lang="ru-RU" sz="1400" dirty="0">
                <a:solidFill>
                  <a:srgbClr val="0033CC"/>
                </a:solidFill>
              </a:rPr>
              <a:t>и семечки, а воробьи в любую кормушку, снегирь же прилетал в удалённые кормушки с семенами и ягодами рябины. Таким образом,  если постоянно </a:t>
            </a:r>
            <a:r>
              <a:rPr lang="ru-RU" sz="1400" dirty="0" smtClean="0">
                <a:solidFill>
                  <a:srgbClr val="0033CC"/>
                </a:solidFill>
              </a:rPr>
              <a:t>и разными способами подкармливать </a:t>
            </a:r>
            <a:r>
              <a:rPr lang="ru-RU" sz="1400" dirty="0">
                <a:solidFill>
                  <a:srgbClr val="0033CC"/>
                </a:solidFill>
              </a:rPr>
              <a:t>зимующих птиц то, тем самым мы помогаем им пережить холодный период года, когда птицам сложно добывать корм из–под снега, и сохраняем их численность.</a:t>
            </a:r>
          </a:p>
          <a:p>
            <a:pPr algn="ctr"/>
            <a:endParaRPr lang="ru-RU" sz="1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292600"/>
            <a:ext cx="3665538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Хозяин\Desktop\шаблоны\shablon-novogodniy-2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214290"/>
            <a:ext cx="8572560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Интеграция образовательных областей:</a:t>
            </a:r>
          </a:p>
          <a:p>
            <a:pPr algn="ctr"/>
            <a:r>
              <a:rPr lang="ru-RU" sz="36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познавательное развитие,</a:t>
            </a:r>
          </a:p>
          <a:p>
            <a:pPr algn="ctr"/>
            <a:r>
              <a:rPr lang="ru-RU" sz="36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речевое развитие, </a:t>
            </a:r>
          </a:p>
          <a:p>
            <a:pPr algn="ctr"/>
            <a:r>
              <a:rPr lang="ru-RU" sz="36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социально-коммуникативное развитие.</a:t>
            </a:r>
            <a:endParaRPr lang="ru-RU" sz="3600" b="1" cap="none" spc="50" dirty="0" smtClean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                              </a:t>
            </a:r>
            <a:endParaRPr lang="ru-RU" sz="5400" b="1" cap="none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Хозяин\Desktop\шаблоны\shablon-novogodniy-2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142852"/>
            <a:ext cx="85725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Актуальность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                              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857232"/>
            <a:ext cx="87154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Зима – трудный период в жизни птиц. Птицам необходима помощь.</a:t>
            </a:r>
          </a:p>
          <a:p>
            <a:r>
              <a:rPr lang="ru-RU" dirty="0" smtClean="0">
                <a:latin typeface="Georgia" pitchFamily="18" charset="0"/>
              </a:rPr>
              <a:t>Нет на земле такого уголка, где бы нельзя было встретить птиц. Часто мы не замечаем этих маленьких пернатых, но, познакомившись с ними поближе, мы понимаем, что они делают очень много полезного. Значение птиц в природе и для человека велико и многообразно.</a:t>
            </a:r>
          </a:p>
          <a:p>
            <a:r>
              <a:rPr lang="ru-RU" dirty="0" smtClean="0">
                <a:latin typeface="Georgia" pitchFamily="18" charset="0"/>
              </a:rPr>
              <a:t>К сожалению, с лица Земли полностью исчезло 94 вида птиц, а еще 187 видов птиц находится в Красной книге. Много птиц погибает во время зимней бескормицы, которая начинается с появлением устойчивого снежного покрова, от голода.</a:t>
            </a:r>
          </a:p>
          <a:p>
            <a:r>
              <a:rPr lang="ru-RU" dirty="0" smtClean="0">
                <a:latin typeface="Georgia" pitchFamily="18" charset="0"/>
              </a:rPr>
              <a:t>Мало кто знает и задумывается о том, как тяжело выжить птицам зимой.</a:t>
            </a:r>
          </a:p>
          <a:p>
            <a:r>
              <a:rPr lang="ru-RU" dirty="0" smtClean="0">
                <a:latin typeface="Georgia" pitchFamily="18" charset="0"/>
              </a:rPr>
              <a:t>Мы задались вопросом: всё ли мы знаем о птицах, которые остаются зимовать в наших краях? А может быть, птицы улетают на юг не потому, что становится холодно? Ведь за счёт температуры своего тела они могут выдерживать сильные морозы. Отлёт большинства птиц, возможно, связан с отсутствием необходимого количества корма.</a:t>
            </a:r>
          </a:p>
          <a:p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endParaRPr lang="ru-RU" dirty="0" smtClean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Хозяин\Desktop\шаблоны\shablon-novogodniy-2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142852"/>
            <a:ext cx="8572560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1"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Цели: </a:t>
            </a:r>
            <a:r>
              <a:rPr lang="ru-RU" sz="28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создать условия для развития</a:t>
            </a:r>
          </a:p>
          <a:p>
            <a:pPr lvl="1" algn="ctr"/>
            <a:r>
              <a:rPr lang="ru-RU" sz="2800" b="1" cap="none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познавательной активности дошкольников через  исследовательскую деятельность</a:t>
            </a:r>
          </a:p>
          <a:p>
            <a:pPr lvl="1"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Задачи:</a:t>
            </a:r>
          </a:p>
          <a:p>
            <a:pPr lvl="1" algn="ctr"/>
            <a:endParaRPr lang="ru-RU" sz="2800" b="1" cap="none" spc="50" dirty="0" smtClean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                              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2071678"/>
            <a:ext cx="857256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у детей умение выдвигать гипотезы, делать выводы, устанавливать причинно-следственные связи</a:t>
            </a:r>
            <a:r>
              <a:rPr lang="ru-RU" dirty="0" smtClean="0">
                <a:latin typeface="Georgia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dirty="0" smtClean="0">
                <a:latin typeface="Georgia" pitchFamily="18" charset="0"/>
              </a:rPr>
              <a:t>Воспитание у детей бережного отношения к природе через проявление заботы о птицах: подкормка птиц зимой, изготовление кормушек.</a:t>
            </a:r>
          </a:p>
          <a:p>
            <a:r>
              <a:rPr lang="ru-RU" dirty="0" smtClean="0">
                <a:latin typeface="Georgia" pitchFamily="18" charset="0"/>
              </a:rPr>
              <a:t>-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Активизировать и расширять словарь по теме, развивать связную речь детей, совершенствовать уровень накопленных знаний о взаимодействии людей и птиц в зимнее время</a:t>
            </a:r>
            <a:r>
              <a:rPr lang="ru-RU" dirty="0" smtClean="0">
                <a:latin typeface="Georgia" pitchFamily="18" charset="0"/>
              </a:rPr>
              <a:t>.</a:t>
            </a:r>
          </a:p>
          <a:p>
            <a:r>
              <a:rPr lang="ru-RU" dirty="0" smtClean="0">
                <a:latin typeface="Georgia" pitchFamily="18" charset="0"/>
              </a:rPr>
              <a:t>- Привлечение родителей к совместной деятельности с детьми и педагогом.</a:t>
            </a:r>
          </a:p>
          <a:p>
            <a:r>
              <a:rPr lang="ru-RU" dirty="0" smtClean="0">
                <a:latin typeface="Georgia" pitchFamily="18" charset="0"/>
              </a:rPr>
              <a:t>- Формирование экологически грамотного поведения детей по отношению к живому, чувство ответственности за их состояние и стремление помогать птицам в зимних условиях.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Хозяин\Desktop\шаблоны\shablon-novogodniy-2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142852"/>
            <a:ext cx="8572560" cy="49244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Вопрос:    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Почему пернатым трудно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зимой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?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Проблема: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Как сделать так, чтобы пернатым было легче пережить зиму</a:t>
            </a:r>
          </a:p>
          <a:p>
            <a:pPr algn="ctr"/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6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Гипотеза: 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Кормушки и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корм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для птиц  можно разнообразить</a:t>
            </a:r>
          </a:p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                              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Хозяин\Desktop\шаблоны\shablon-novogodniy-2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142852"/>
            <a:ext cx="857256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еченье для пернатых»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                     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Хозяин\Desktop\107_PANA\P1070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178702"/>
            <a:ext cx="7143800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Хозяин\Desktop\шаблоны\shablon-novogodniy-2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C:\Users\Хозяин\Desktop\107_PANA\P1070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785794"/>
            <a:ext cx="7572428" cy="56793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Хозяин\Desktop\шаблоны\shablon-novogodniy-2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C:\Users\Хозяин\Desktop\107_PANA\P1070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0042"/>
            <a:ext cx="4953003" cy="3714752"/>
          </a:xfrm>
          <a:prstGeom prst="rect">
            <a:avLst/>
          </a:prstGeom>
          <a:noFill/>
        </p:spPr>
      </p:pic>
      <p:pic>
        <p:nvPicPr>
          <p:cNvPr id="6" name="Picture 5" descr="C:\Users\Хозяин\Desktop\107_PANA\P1070503.JPG"/>
          <p:cNvPicPr>
            <a:picLocks noChangeAspect="1" noChangeArrowheads="1"/>
          </p:cNvPicPr>
          <p:nvPr/>
        </p:nvPicPr>
        <p:blipFill>
          <a:blip r:embed="rId4" cstate="print"/>
          <a:srcRect l="6520" r="7095"/>
          <a:stretch>
            <a:fillRect/>
          </a:stretch>
        </p:blipFill>
        <p:spPr bwMode="auto">
          <a:xfrm>
            <a:off x="5143504" y="1571612"/>
            <a:ext cx="3786214" cy="32871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Хозяин\Desktop\шаблоны\shablon-novogodniy-2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6" descr="C:\Users\Хозяин\Desktop\107_PANA\P1070505.JPG"/>
          <p:cNvPicPr>
            <a:picLocks noChangeAspect="1" noChangeArrowheads="1"/>
          </p:cNvPicPr>
          <p:nvPr/>
        </p:nvPicPr>
        <p:blipFill>
          <a:blip r:embed="rId3" cstate="print"/>
          <a:srcRect t="12766"/>
          <a:stretch>
            <a:fillRect/>
          </a:stretch>
        </p:blipFill>
        <p:spPr bwMode="auto">
          <a:xfrm>
            <a:off x="428596" y="857232"/>
            <a:ext cx="4857784" cy="3178228"/>
          </a:xfrm>
          <a:prstGeom prst="rect">
            <a:avLst/>
          </a:prstGeom>
          <a:noFill/>
        </p:spPr>
      </p:pic>
      <p:pic>
        <p:nvPicPr>
          <p:cNvPr id="6" name="Picture 7" descr="C:\Users\Хозяин\Desktop\107_PANA\P1070508.JPG"/>
          <p:cNvPicPr>
            <a:picLocks noChangeAspect="1" noChangeArrowheads="1"/>
          </p:cNvPicPr>
          <p:nvPr/>
        </p:nvPicPr>
        <p:blipFill>
          <a:blip r:embed="rId4" cstate="print"/>
          <a:srcRect t="11539" r="27884"/>
          <a:stretch>
            <a:fillRect/>
          </a:stretch>
        </p:blipFill>
        <p:spPr bwMode="auto">
          <a:xfrm>
            <a:off x="5441680" y="3571876"/>
            <a:ext cx="3416599" cy="3143248"/>
          </a:xfrm>
          <a:prstGeom prst="rect">
            <a:avLst/>
          </a:prstGeom>
          <a:noFill/>
        </p:spPr>
      </p:pic>
      <p:pic>
        <p:nvPicPr>
          <p:cNvPr id="7" name="Picture 3" descr="C:\Users\Хозяин\Desktop\107_PANA\P1070498.JPG"/>
          <p:cNvPicPr>
            <a:picLocks noChangeAspect="1" noChangeArrowheads="1"/>
          </p:cNvPicPr>
          <p:nvPr/>
        </p:nvPicPr>
        <p:blipFill>
          <a:blip r:embed="rId5" cstate="print"/>
          <a:srcRect r="23295"/>
          <a:stretch>
            <a:fillRect/>
          </a:stretch>
        </p:blipFill>
        <p:spPr bwMode="auto">
          <a:xfrm>
            <a:off x="5500694" y="144440"/>
            <a:ext cx="3286148" cy="3213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576</Words>
  <PresentationFormat>Экран (4:3)</PresentationFormat>
  <Paragraphs>81</Paragraphs>
  <Slides>19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Хозяин</dc:creator>
  <cp:lastModifiedBy>Хозяин</cp:lastModifiedBy>
  <cp:revision>26</cp:revision>
  <dcterms:created xsi:type="dcterms:W3CDTF">2017-01-26T17:43:41Z</dcterms:created>
  <dcterms:modified xsi:type="dcterms:W3CDTF">2017-04-01T08:14:30Z</dcterms:modified>
</cp:coreProperties>
</file>