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64" r:id="rId3"/>
    <p:sldId id="265" r:id="rId4"/>
    <p:sldId id="262" r:id="rId5"/>
    <p:sldId id="267" r:id="rId6"/>
    <p:sldId id="273" r:id="rId7"/>
    <p:sldId id="279" r:id="rId8"/>
    <p:sldId id="276" r:id="rId9"/>
    <p:sldId id="277" r:id="rId10"/>
    <p:sldId id="271" r:id="rId11"/>
    <p:sldId id="278" r:id="rId12"/>
    <p:sldId id="270" r:id="rId13"/>
    <p:sldId id="272"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3" d="100"/>
          <a:sy n="93" d="100"/>
        </p:scale>
        <p:origin x="-2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2B2CD-2086-462B-9C43-8BEE38DDCD8E}" type="datetimeFigureOut">
              <a:rPr lang="ru-RU" smtClean="0"/>
              <a:pPr/>
              <a:t>08.04.2017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EF5A7B-F259-4AC7-9744-B5163CAAC9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285720" y="4786322"/>
            <a:ext cx="1500198" cy="1600211"/>
          </a:xfrm>
          <a:prstGeom prst="rect">
            <a:avLst/>
          </a:prstGeom>
          <a:noFill/>
        </p:spPr>
      </p:pic>
      <p:pic>
        <p:nvPicPr>
          <p:cNvPr id="12" name="Picture 3" descr="C:\Users\Хозяин\Desktop\шаблоны\6697450.png"/>
          <p:cNvPicPr>
            <a:picLocks noChangeAspect="1" noChangeArrowheads="1"/>
          </p:cNvPicPr>
          <p:nvPr/>
        </p:nvPicPr>
        <p:blipFill>
          <a:blip r:embed="rId5" cstate="print"/>
          <a:srcRect/>
          <a:stretch>
            <a:fillRect/>
          </a:stretch>
        </p:blipFill>
        <p:spPr bwMode="auto">
          <a:xfrm>
            <a:off x="285720" y="142852"/>
            <a:ext cx="1138543" cy="1214446"/>
          </a:xfrm>
          <a:prstGeom prst="rect">
            <a:avLst/>
          </a:prstGeom>
          <a:noFill/>
        </p:spPr>
      </p:pic>
      <p:sp>
        <p:nvSpPr>
          <p:cNvPr id="13" name="Прямоугольник 12"/>
          <p:cNvSpPr/>
          <p:nvPr/>
        </p:nvSpPr>
        <p:spPr>
          <a:xfrm>
            <a:off x="1142976" y="1214422"/>
            <a:ext cx="6929486" cy="3293209"/>
          </a:xfrm>
          <a:prstGeom prst="rect">
            <a:avLst/>
          </a:prstGeom>
        </p:spPr>
        <p:txBody>
          <a:bodyPr wrap="square">
            <a:spAutoFit/>
          </a:bodyPr>
          <a:lstStyle/>
          <a:p>
            <a:r>
              <a:rPr lang="ru-RU" sz="4400" b="1" i="1" dirty="0" smtClean="0">
                <a:solidFill>
                  <a:srgbClr val="C00000"/>
                </a:solidFill>
                <a:latin typeface="Monotype Corsiva" pitchFamily="66" charset="0"/>
              </a:rPr>
              <a:t>Тематическая  неделя:</a:t>
            </a:r>
            <a:br>
              <a:rPr lang="ru-RU" sz="4400" b="1" i="1" dirty="0" smtClean="0">
                <a:solidFill>
                  <a:srgbClr val="C00000"/>
                </a:solidFill>
                <a:latin typeface="Monotype Corsiva" pitchFamily="66" charset="0"/>
              </a:rPr>
            </a:br>
            <a:endParaRPr lang="ru-RU" sz="4400" b="1" i="1" dirty="0" smtClean="0">
              <a:solidFill>
                <a:srgbClr val="C00000"/>
              </a:solidFill>
              <a:latin typeface="Monotype Corsiva" pitchFamily="66" charset="0"/>
            </a:endParaRPr>
          </a:p>
          <a:p>
            <a:r>
              <a:rPr lang="ru-RU" sz="6000" b="1" i="1" dirty="0" smtClean="0">
                <a:solidFill>
                  <a:srgbClr val="C00000"/>
                </a:solidFill>
                <a:latin typeface="Monotype Corsiva" pitchFamily="66" charset="0"/>
              </a:rPr>
              <a:t>«Сказка, а может быть не сказка…»</a:t>
            </a:r>
            <a:endParaRPr lang="ru-RU" sz="6000" dirty="0">
              <a:latin typeface="Monotype Corsiva" pitchFamily="66" charset="0"/>
            </a:endParaRPr>
          </a:p>
        </p:txBody>
      </p:sp>
      <p:pic>
        <p:nvPicPr>
          <p:cNvPr id="14" name="Picture 3" descr="C:\Users\Хозяин\Desktop\шаблоны\6697450.png"/>
          <p:cNvPicPr>
            <a:picLocks noChangeAspect="1" noChangeArrowheads="1"/>
          </p:cNvPicPr>
          <p:nvPr/>
        </p:nvPicPr>
        <p:blipFill>
          <a:blip r:embed="rId5" cstate="print"/>
          <a:srcRect/>
          <a:stretch>
            <a:fillRect/>
          </a:stretch>
        </p:blipFill>
        <p:spPr bwMode="auto">
          <a:xfrm>
            <a:off x="4857752" y="4929198"/>
            <a:ext cx="1138543" cy="121444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sp>
        <p:nvSpPr>
          <p:cNvPr id="12" name="Подзаголовок 2"/>
          <p:cNvSpPr txBox="1">
            <a:spLocks/>
          </p:cNvSpPr>
          <p:nvPr/>
        </p:nvSpPr>
        <p:spPr>
          <a:xfrm>
            <a:off x="457200" y="0"/>
            <a:ext cx="7315200" cy="185736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lang="ru-RU" sz="3200" b="1" dirty="0" smtClean="0">
                <a:solidFill>
                  <a:srgbClr val="FF0000"/>
                </a:solidFill>
                <a:latin typeface="Monotype Corsiva" pitchFamily="66" charset="0"/>
                <a:cs typeface="Times New Roman" pitchFamily="18" charset="0"/>
              </a:rPr>
              <a:t>Поместили</a:t>
            </a:r>
            <a:r>
              <a:rPr kumimoji="0" lang="ru-RU" sz="3200" b="1"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 в холодную воду  и</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1"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                              в  теплую (горячую) воду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1026" name="Picture 2" descr="C:\Users\Хозяин\Desktop\фото новое\Новая папка\P1080119.JPG"/>
          <p:cNvPicPr>
            <a:picLocks noChangeAspect="1" noChangeArrowheads="1"/>
          </p:cNvPicPr>
          <p:nvPr/>
        </p:nvPicPr>
        <p:blipFill>
          <a:blip r:embed="rId5" cstate="print"/>
          <a:srcRect/>
          <a:stretch>
            <a:fillRect/>
          </a:stretch>
        </p:blipFill>
        <p:spPr bwMode="auto">
          <a:xfrm>
            <a:off x="357158" y="1928802"/>
            <a:ext cx="3429023" cy="2571768"/>
          </a:xfrm>
          <a:prstGeom prst="rect">
            <a:avLst/>
          </a:prstGeom>
          <a:noFill/>
        </p:spPr>
      </p:pic>
      <p:pic>
        <p:nvPicPr>
          <p:cNvPr id="5" name="Picture 3" descr="C:\Users\Хозяин\Desktop\фото новое\Новая папка\P1080118.JPG"/>
          <p:cNvPicPr>
            <a:picLocks noChangeAspect="1" noChangeArrowheads="1"/>
          </p:cNvPicPr>
          <p:nvPr/>
        </p:nvPicPr>
        <p:blipFill>
          <a:blip r:embed="rId6" cstate="print"/>
          <a:srcRect/>
          <a:stretch>
            <a:fillRect/>
          </a:stretch>
        </p:blipFill>
        <p:spPr bwMode="auto">
          <a:xfrm>
            <a:off x="4000496" y="3446859"/>
            <a:ext cx="4049694" cy="303727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sp>
        <p:nvSpPr>
          <p:cNvPr id="15" name="Прямоугольник 14"/>
          <p:cNvSpPr/>
          <p:nvPr/>
        </p:nvSpPr>
        <p:spPr>
          <a:xfrm>
            <a:off x="214282" y="214290"/>
            <a:ext cx="8143932" cy="4955203"/>
          </a:xfrm>
          <a:prstGeom prst="rect">
            <a:avLst/>
          </a:prstGeom>
        </p:spPr>
        <p:txBody>
          <a:bodyPr wrap="square">
            <a:spAutoFit/>
          </a:bodyPr>
          <a:lstStyle/>
          <a:p>
            <a:pPr lvl="0">
              <a:spcBef>
                <a:spcPct val="20000"/>
              </a:spcBef>
              <a:defRPr/>
            </a:pPr>
            <a:endParaRPr lang="en-US" sz="2800" b="1" dirty="0" smtClean="0">
              <a:solidFill>
                <a:srgbClr val="FF0000"/>
              </a:solidFill>
              <a:latin typeface="Times New Roman" pitchFamily="18" charset="0"/>
              <a:cs typeface="Times New Roman" pitchFamily="18" charset="0"/>
            </a:endParaRPr>
          </a:p>
          <a:p>
            <a:pPr lvl="0">
              <a:spcBef>
                <a:spcPct val="20000"/>
              </a:spcBef>
              <a:defRPr/>
            </a:pPr>
            <a:r>
              <a:rPr lang="ru-RU" sz="3600" b="1" dirty="0" smtClean="0">
                <a:solidFill>
                  <a:srgbClr val="FF0000"/>
                </a:solidFill>
                <a:latin typeface="Times New Roman" pitchFamily="18" charset="0"/>
                <a:cs typeface="Times New Roman" pitchFamily="18" charset="0"/>
              </a:rPr>
              <a:t>Вывод</a:t>
            </a:r>
            <a:r>
              <a:rPr lang="ru-RU" sz="3600" b="1" dirty="0" smtClean="0">
                <a:solidFill>
                  <a:srgbClr val="FF0000"/>
                </a:solidFill>
                <a:latin typeface="Times New Roman" pitchFamily="18" charset="0"/>
                <a:cs typeface="Times New Roman" pitchFamily="18" charset="0"/>
              </a:rPr>
              <a:t>: </a:t>
            </a:r>
            <a:endParaRPr lang="en-US" sz="3600" b="1" dirty="0" smtClean="0">
              <a:solidFill>
                <a:srgbClr val="FF0000"/>
              </a:solidFill>
              <a:latin typeface="Times New Roman" pitchFamily="18" charset="0"/>
              <a:cs typeface="Times New Roman" pitchFamily="18" charset="0"/>
            </a:endParaRPr>
          </a:p>
          <a:p>
            <a:pPr lvl="0">
              <a:spcBef>
                <a:spcPct val="20000"/>
              </a:spcBef>
              <a:defRPr/>
            </a:pPr>
            <a:r>
              <a:rPr lang="ru-RU" sz="3600" b="1" dirty="0" smtClean="0">
                <a:solidFill>
                  <a:srgbClr val="7030A0"/>
                </a:solidFill>
                <a:latin typeface="Times New Roman" pitchFamily="18" charset="0"/>
                <a:cs typeface="Times New Roman" pitchFamily="18" charset="0"/>
              </a:rPr>
              <a:t>Замороженный </a:t>
            </a:r>
            <a:r>
              <a:rPr lang="ru-RU" sz="3600" b="1" dirty="0" smtClean="0">
                <a:solidFill>
                  <a:srgbClr val="7030A0"/>
                </a:solidFill>
                <a:latin typeface="Times New Roman" pitchFamily="18" charset="0"/>
                <a:cs typeface="Times New Roman" pitchFamily="18" charset="0"/>
              </a:rPr>
              <a:t>предмет  из кусочка льда можно достать </a:t>
            </a:r>
            <a:endParaRPr lang="en-US" sz="3600" b="1" dirty="0" smtClean="0">
              <a:solidFill>
                <a:srgbClr val="7030A0"/>
              </a:solidFill>
              <a:latin typeface="Times New Roman" pitchFamily="18" charset="0"/>
              <a:cs typeface="Times New Roman" pitchFamily="18" charset="0"/>
            </a:endParaRPr>
          </a:p>
          <a:p>
            <a:pPr lvl="0">
              <a:spcBef>
                <a:spcPct val="20000"/>
              </a:spcBef>
              <a:defRPr/>
            </a:pPr>
            <a:r>
              <a:rPr lang="en-US" sz="3600" b="1" dirty="0" smtClean="0">
                <a:solidFill>
                  <a:srgbClr val="7030A0"/>
                </a:solidFill>
                <a:latin typeface="Times New Roman" pitchFamily="18" charset="0"/>
                <a:cs typeface="Times New Roman" pitchFamily="18" charset="0"/>
              </a:rPr>
              <a:t> </a:t>
            </a:r>
            <a:r>
              <a:rPr lang="en-US" sz="3600" b="1" dirty="0" smtClean="0">
                <a:solidFill>
                  <a:srgbClr val="7030A0"/>
                </a:solidFill>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разными </a:t>
            </a:r>
            <a:r>
              <a:rPr lang="ru-RU" sz="3600" b="1" dirty="0" smtClean="0">
                <a:solidFill>
                  <a:srgbClr val="FF0000"/>
                </a:solidFill>
                <a:latin typeface="Times New Roman" pitchFamily="18" charset="0"/>
                <a:cs typeface="Times New Roman" pitchFamily="18" charset="0"/>
              </a:rPr>
              <a:t>способами.  </a:t>
            </a:r>
          </a:p>
          <a:p>
            <a:pPr lvl="0">
              <a:spcBef>
                <a:spcPct val="20000"/>
              </a:spcBef>
              <a:defRPr/>
            </a:pPr>
            <a:r>
              <a:rPr lang="ru-RU" sz="3600" b="1" dirty="0" smtClean="0">
                <a:solidFill>
                  <a:srgbClr val="002060"/>
                </a:solidFill>
                <a:latin typeface="Times New Roman" pitchFamily="18" charset="0"/>
                <a:cs typeface="Times New Roman" pitchFamily="18" charset="0"/>
              </a:rPr>
              <a:t>По времени  таянья самый быстрый  </a:t>
            </a:r>
            <a:r>
              <a:rPr lang="ru-RU" sz="3600" b="1" dirty="0" smtClean="0">
                <a:solidFill>
                  <a:srgbClr val="002060"/>
                </a:solidFill>
                <a:latin typeface="Times New Roman" pitchFamily="18" charset="0"/>
                <a:cs typeface="Times New Roman" pitchFamily="18" charset="0"/>
              </a:rPr>
              <a:t>способ</a:t>
            </a:r>
            <a:r>
              <a:rPr lang="en-US" sz="3600" b="1" dirty="0" smtClean="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            </a:t>
            </a:r>
            <a:endParaRPr lang="en-US" sz="3600" b="1" dirty="0" smtClean="0">
              <a:solidFill>
                <a:srgbClr val="FF0000"/>
              </a:solidFill>
              <a:latin typeface="Times New Roman" pitchFamily="18" charset="0"/>
              <a:cs typeface="Times New Roman" pitchFamily="18" charset="0"/>
            </a:endParaRPr>
          </a:p>
          <a:p>
            <a:pPr lvl="0">
              <a:spcBef>
                <a:spcPct val="20000"/>
              </a:spcBef>
              <a:defRPr/>
            </a:pPr>
            <a:r>
              <a:rPr lang="en-US" sz="3600" b="1"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 </a:t>
            </a:r>
            <a:r>
              <a:rPr lang="ru-RU" sz="3600" b="1" dirty="0" smtClean="0">
                <a:solidFill>
                  <a:srgbClr val="FF0000"/>
                </a:solidFill>
                <a:latin typeface="Times New Roman" pitchFamily="18" charset="0"/>
                <a:cs typeface="Times New Roman" pitchFamily="18" charset="0"/>
              </a:rPr>
              <a:t>поместить лед в тёплую воду.  </a:t>
            </a:r>
            <a:endParaRPr lang="ru-RU" sz="3600" b="1" dirty="0">
              <a:solidFill>
                <a:srgbClr val="FF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sp>
        <p:nvSpPr>
          <p:cNvPr id="12" name="Объект 2"/>
          <p:cNvSpPr txBox="1">
            <a:spLocks/>
          </p:cNvSpPr>
          <p:nvPr/>
        </p:nvSpPr>
        <p:spPr>
          <a:xfrm>
            <a:off x="457200" y="1000108"/>
            <a:ext cx="7686700" cy="5126055"/>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600" b="0" i="0" u="none" strike="noStrike" kern="1200" cap="none" spc="0" normalizeH="0" baseline="0" noProof="0" dirty="0" smtClean="0">
                <a:ln>
                  <a:noFill/>
                </a:ln>
                <a:solidFill>
                  <a:schemeClr val="tx1">
                    <a:tint val="75000"/>
                  </a:schemeClr>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Проводится игра «Спрячь игрушку».</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Предложить детям спрятать мелкие предметы внутри льда так, чтобы их было не видно.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Спросить, как это можно сделать? Дети «выдвигают» свои гипотезы (напр. завернуть в ткань, в бумагу, заморозить, положить в коробочку, окрасить воду и др.) Каждый ребенок желаемым ему способом прячет свой предмет и кладет в формочку. Формочки замораживаются.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На вечерней прогулке дети совместно с родителями угадывают , что внутри каждой льдинки.  Оказалось это трудно, так как некоторые предметы были совсем не видны. Было предложено детям дома проверить какой же предмет спрятан   внутри любым из знакомых им  уже способов растопки льда.</a:t>
            </a:r>
          </a:p>
        </p:txBody>
      </p:sp>
      <p:sp>
        <p:nvSpPr>
          <p:cNvPr id="13" name="Прямоугольник 12"/>
          <p:cNvSpPr/>
          <p:nvPr/>
        </p:nvSpPr>
        <p:spPr>
          <a:xfrm>
            <a:off x="1357290" y="500043"/>
            <a:ext cx="5500710" cy="1200329"/>
          </a:xfrm>
          <a:prstGeom prst="rect">
            <a:avLst/>
          </a:prstGeom>
        </p:spPr>
        <p:txBody>
          <a:bodyPr wrap="square">
            <a:spAutoFit/>
          </a:bodyPr>
          <a:lstStyle/>
          <a:p>
            <a:r>
              <a:rPr lang="ru-RU" sz="3600" b="1" i="1" dirty="0" smtClean="0">
                <a:solidFill>
                  <a:srgbClr val="FF0000"/>
                </a:solidFill>
                <a:latin typeface="Monotype Corsiva" pitchFamily="66" charset="0"/>
              </a:rPr>
              <a:t>Заключительный этап:</a:t>
            </a:r>
            <a:br>
              <a:rPr lang="ru-RU" sz="3600" b="1" i="1" dirty="0" smtClean="0">
                <a:solidFill>
                  <a:srgbClr val="FF0000"/>
                </a:solidFill>
                <a:latin typeface="Monotype Corsiva" pitchFamily="66" charset="0"/>
              </a:rPr>
            </a:br>
            <a:endParaRPr lang="ru-RU" sz="3600" b="1" i="1" dirty="0" smtClean="0">
              <a:solidFill>
                <a:srgbClr val="FF0000"/>
              </a:solidFill>
              <a:latin typeface="Monotype Corsiva"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sp>
        <p:nvSpPr>
          <p:cNvPr id="12" name="Объект 2"/>
          <p:cNvSpPr txBox="1">
            <a:spLocks/>
          </p:cNvSpPr>
          <p:nvPr/>
        </p:nvSpPr>
        <p:spPr>
          <a:xfrm>
            <a:off x="457200" y="357166"/>
            <a:ext cx="7186634" cy="5768997"/>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Ответить на вопросы детей путем экспериментирования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-Почему лёд пропускает свет?</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-Какие будут замороженные фрукты, после </a:t>
            </a:r>
            <a:r>
              <a:rPr kumimoji="0" lang="ru-RU" sz="3200" b="0" i="0"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разморозки</a:t>
            </a:r>
            <a:r>
              <a:rPr kumimoji="0" lang="ru-RU" sz="32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-Плавает ли лёд?</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-Все ли жидкости могут замёрзнуть в морозилке?</a:t>
            </a:r>
            <a:endParaRPr kumimoji="0" lang="ru-RU" sz="32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13" name="Picture 3" descr="C:\Users\Хозяин\Desktop\107_PANA\P1070589.JPG"/>
          <p:cNvPicPr>
            <a:picLocks noChangeAspect="1" noChangeArrowheads="1"/>
          </p:cNvPicPr>
          <p:nvPr/>
        </p:nvPicPr>
        <p:blipFill>
          <a:blip r:embed="rId5" cstate="print"/>
          <a:srcRect l="4762" r="13095"/>
          <a:stretch>
            <a:fillRect/>
          </a:stretch>
        </p:blipFill>
        <p:spPr bwMode="auto">
          <a:xfrm>
            <a:off x="5357818" y="4286256"/>
            <a:ext cx="2541137" cy="232015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sp>
        <p:nvSpPr>
          <p:cNvPr id="14" name="Прямоугольник 13"/>
          <p:cNvSpPr/>
          <p:nvPr/>
        </p:nvSpPr>
        <p:spPr>
          <a:xfrm>
            <a:off x="2319877" y="1785926"/>
            <a:ext cx="4333238"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3" descr="C:\Users\Хозяин\Desktop\шаблоны\6697450.png"/>
          <p:cNvPicPr>
            <a:picLocks noChangeAspect="1" noChangeArrowheads="1"/>
          </p:cNvPicPr>
          <p:nvPr/>
        </p:nvPicPr>
        <p:blipFill>
          <a:blip r:embed="rId5" cstate="print"/>
          <a:srcRect/>
          <a:stretch>
            <a:fillRect/>
          </a:stretch>
        </p:blipFill>
        <p:spPr bwMode="auto">
          <a:xfrm>
            <a:off x="758996" y="714356"/>
            <a:ext cx="1098359" cy="1171583"/>
          </a:xfrm>
          <a:prstGeom prst="rect">
            <a:avLst/>
          </a:prstGeom>
          <a:noFill/>
        </p:spPr>
      </p:pic>
      <p:pic>
        <p:nvPicPr>
          <p:cNvPr id="15" name="Picture 3" descr="C:\Users\Хозяин\Desktop\шаблоны\6697450.png"/>
          <p:cNvPicPr>
            <a:picLocks noChangeAspect="1" noChangeArrowheads="1"/>
          </p:cNvPicPr>
          <p:nvPr/>
        </p:nvPicPr>
        <p:blipFill>
          <a:blip r:embed="rId6" cstate="print"/>
          <a:srcRect/>
          <a:stretch>
            <a:fillRect/>
          </a:stretch>
        </p:blipFill>
        <p:spPr bwMode="auto">
          <a:xfrm>
            <a:off x="500034" y="2928934"/>
            <a:ext cx="1214446" cy="1295409"/>
          </a:xfrm>
          <a:prstGeom prst="rect">
            <a:avLst/>
          </a:prstGeom>
          <a:noFill/>
        </p:spPr>
      </p:pic>
      <p:pic>
        <p:nvPicPr>
          <p:cNvPr id="16" name="Picture 3" descr="C:\Users\Хозяин\Desktop\шаблоны\6697450.png"/>
          <p:cNvPicPr>
            <a:picLocks noChangeAspect="1" noChangeArrowheads="1"/>
          </p:cNvPicPr>
          <p:nvPr/>
        </p:nvPicPr>
        <p:blipFill>
          <a:blip r:embed="rId6" cstate="print"/>
          <a:srcRect/>
          <a:stretch>
            <a:fillRect/>
          </a:stretch>
        </p:blipFill>
        <p:spPr bwMode="auto">
          <a:xfrm>
            <a:off x="3000364" y="4714884"/>
            <a:ext cx="1214446" cy="1295409"/>
          </a:xfrm>
          <a:prstGeom prst="rect">
            <a:avLst/>
          </a:prstGeom>
          <a:noFill/>
        </p:spPr>
      </p:pic>
      <p:pic>
        <p:nvPicPr>
          <p:cNvPr id="17" name="Picture 3" descr="C:\Users\Хозяин\Desktop\шаблоны\6697450.png"/>
          <p:cNvPicPr>
            <a:picLocks noChangeAspect="1" noChangeArrowheads="1"/>
          </p:cNvPicPr>
          <p:nvPr/>
        </p:nvPicPr>
        <p:blipFill>
          <a:blip r:embed="rId7" cstate="print"/>
          <a:srcRect/>
          <a:stretch>
            <a:fillRect/>
          </a:stretch>
        </p:blipFill>
        <p:spPr bwMode="auto">
          <a:xfrm>
            <a:off x="6572264" y="3000372"/>
            <a:ext cx="1232305" cy="1314459"/>
          </a:xfrm>
          <a:prstGeom prst="rect">
            <a:avLst/>
          </a:prstGeom>
          <a:noFill/>
        </p:spPr>
      </p:pic>
      <p:pic>
        <p:nvPicPr>
          <p:cNvPr id="18" name="Picture 3" descr="C:\Users\Хозяин\Desktop\шаблоны\6697450.png"/>
          <p:cNvPicPr>
            <a:picLocks noChangeAspect="1" noChangeArrowheads="1"/>
          </p:cNvPicPr>
          <p:nvPr/>
        </p:nvPicPr>
        <p:blipFill>
          <a:blip r:embed="rId5" cstate="print"/>
          <a:srcRect/>
          <a:stretch>
            <a:fillRect/>
          </a:stretch>
        </p:blipFill>
        <p:spPr bwMode="auto">
          <a:xfrm>
            <a:off x="6188284" y="857232"/>
            <a:ext cx="1098359" cy="117158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pic>
        <p:nvPicPr>
          <p:cNvPr id="12" name="Picture 3" descr="C:\Users\Хозяин\Desktop\шаблоны\6697450.png"/>
          <p:cNvPicPr>
            <a:picLocks noChangeAspect="1" noChangeArrowheads="1"/>
          </p:cNvPicPr>
          <p:nvPr/>
        </p:nvPicPr>
        <p:blipFill>
          <a:blip r:embed="rId5" cstate="print"/>
          <a:srcRect/>
          <a:stretch>
            <a:fillRect/>
          </a:stretch>
        </p:blipFill>
        <p:spPr bwMode="auto">
          <a:xfrm>
            <a:off x="0" y="0"/>
            <a:ext cx="1138543" cy="1214446"/>
          </a:xfrm>
          <a:prstGeom prst="rect">
            <a:avLst/>
          </a:prstGeom>
          <a:noFill/>
        </p:spPr>
      </p:pic>
      <p:sp>
        <p:nvSpPr>
          <p:cNvPr id="13" name="Прямоугольник 12"/>
          <p:cNvSpPr/>
          <p:nvPr/>
        </p:nvSpPr>
        <p:spPr>
          <a:xfrm>
            <a:off x="1142976" y="571480"/>
            <a:ext cx="6929486" cy="1446550"/>
          </a:xfrm>
          <a:prstGeom prst="rect">
            <a:avLst/>
          </a:prstGeom>
        </p:spPr>
        <p:txBody>
          <a:bodyPr wrap="square">
            <a:spAutoFit/>
          </a:bodyPr>
          <a:lstStyle/>
          <a:p>
            <a:r>
              <a:rPr lang="ru-RU" sz="4400" b="1" i="1" dirty="0" smtClean="0">
                <a:solidFill>
                  <a:srgbClr val="C00000"/>
                </a:solidFill>
                <a:latin typeface="Monotype Corsiva" pitchFamily="66" charset="0"/>
              </a:rPr>
              <a:t>Актуальность:</a:t>
            </a:r>
            <a:br>
              <a:rPr lang="ru-RU" sz="4400" b="1" i="1" dirty="0" smtClean="0">
                <a:solidFill>
                  <a:srgbClr val="C00000"/>
                </a:solidFill>
                <a:latin typeface="Monotype Corsiva" pitchFamily="66" charset="0"/>
              </a:rPr>
            </a:br>
            <a:endParaRPr lang="ru-RU" sz="4400" b="1" i="1" dirty="0" smtClean="0">
              <a:solidFill>
                <a:srgbClr val="C00000"/>
              </a:solidFill>
              <a:latin typeface="Monotype Corsiva" pitchFamily="66" charset="0"/>
            </a:endParaRPr>
          </a:p>
        </p:txBody>
      </p:sp>
      <p:sp>
        <p:nvSpPr>
          <p:cNvPr id="14" name="Прямоугольник 13"/>
          <p:cNvSpPr/>
          <p:nvPr/>
        </p:nvSpPr>
        <p:spPr>
          <a:xfrm>
            <a:off x="357158" y="1214423"/>
            <a:ext cx="8001056" cy="5878532"/>
          </a:xfrm>
          <a:prstGeom prst="rect">
            <a:avLst/>
          </a:prstGeom>
        </p:spPr>
        <p:txBody>
          <a:bodyPr wrap="square">
            <a:spAutoFit/>
          </a:bodyPr>
          <a:lstStyle/>
          <a:p>
            <a:pPr>
              <a:buNone/>
            </a:pPr>
            <a:r>
              <a:rPr lang="ru-RU" sz="2800" dirty="0" smtClean="0">
                <a:solidFill>
                  <a:srgbClr val="002060"/>
                </a:solidFill>
                <a:latin typeface="Monotype Corsiva" pitchFamily="66" charset="0"/>
              </a:rPr>
              <a:t>В процессе исследования развивается познавательная активность дошкольников: учатся наблюдать, исследовать, выдвигать гипотезы, рассуждать, планировать свою работу, прогнозировать результат, сравнивать, анализировать, делать выводы. </a:t>
            </a:r>
          </a:p>
          <a:p>
            <a:pPr algn="just">
              <a:buNone/>
            </a:pPr>
            <a:r>
              <a:rPr lang="ru-RU" sz="2800" dirty="0" smtClean="0">
                <a:solidFill>
                  <a:srgbClr val="002060"/>
                </a:solidFill>
                <a:latin typeface="Monotype Corsiva" pitchFamily="66" charset="0"/>
              </a:rPr>
              <a:t>На прогулке дети обнаружили льдинку, а внутри её какой-то предмет. Посыпались вопросы детей: </a:t>
            </a:r>
          </a:p>
          <a:p>
            <a:pPr algn="just">
              <a:buNone/>
            </a:pPr>
            <a:r>
              <a:rPr lang="en-US" sz="2800" dirty="0" smtClean="0">
                <a:solidFill>
                  <a:srgbClr val="002060"/>
                </a:solidFill>
                <a:latin typeface="Monotype Corsiva" pitchFamily="66" charset="0"/>
              </a:rPr>
              <a:t>- </a:t>
            </a:r>
            <a:r>
              <a:rPr lang="ru-RU" sz="2800" dirty="0" smtClean="0">
                <a:solidFill>
                  <a:srgbClr val="002060"/>
                </a:solidFill>
                <a:latin typeface="Monotype Corsiva" pitchFamily="66" charset="0"/>
              </a:rPr>
              <a:t>Что там внутри?</a:t>
            </a:r>
          </a:p>
          <a:p>
            <a:pPr algn="just">
              <a:buNone/>
            </a:pPr>
            <a:r>
              <a:rPr lang="ru-RU" sz="2800" dirty="0" smtClean="0">
                <a:solidFill>
                  <a:srgbClr val="002060"/>
                </a:solidFill>
                <a:latin typeface="Monotype Corsiva" pitchFamily="66" charset="0"/>
              </a:rPr>
              <a:t> </a:t>
            </a:r>
            <a:r>
              <a:rPr lang="en-US" sz="2800" dirty="0" smtClean="0">
                <a:solidFill>
                  <a:srgbClr val="002060"/>
                </a:solidFill>
                <a:latin typeface="Monotype Corsiva" pitchFamily="66" charset="0"/>
              </a:rPr>
              <a:t>- </a:t>
            </a:r>
            <a:r>
              <a:rPr lang="ru-RU" sz="2800" dirty="0" smtClean="0">
                <a:solidFill>
                  <a:srgbClr val="002060"/>
                </a:solidFill>
                <a:latin typeface="Monotype Corsiva" pitchFamily="66" charset="0"/>
              </a:rPr>
              <a:t>Как он туда попал? </a:t>
            </a:r>
          </a:p>
          <a:p>
            <a:pPr algn="just">
              <a:buFontTx/>
              <a:buChar char="-"/>
            </a:pPr>
            <a:r>
              <a:rPr lang="ru-RU" sz="2800" dirty="0" smtClean="0">
                <a:solidFill>
                  <a:srgbClr val="002060"/>
                </a:solidFill>
                <a:latin typeface="Monotype Corsiva" pitchFamily="66" charset="0"/>
              </a:rPr>
              <a:t>Как достать, что внутри? </a:t>
            </a:r>
          </a:p>
          <a:p>
            <a:pPr algn="just"/>
            <a:endParaRPr lang="ru-RU" sz="2400" dirty="0" smtClean="0">
              <a:solidFill>
                <a:srgbClr val="002060"/>
              </a:solidFill>
              <a:latin typeface="Monotype Corsiva" pitchFamily="66" charset="0"/>
            </a:endParaRPr>
          </a:p>
          <a:p>
            <a:pPr algn="just">
              <a:buNone/>
            </a:pPr>
            <a:r>
              <a:rPr lang="ru-RU" sz="2400" dirty="0" smtClean="0">
                <a:solidFill>
                  <a:srgbClr val="002060"/>
                </a:solidFill>
                <a:latin typeface="Monotype Corsiva" pitchFamily="66" charset="0"/>
              </a:rPr>
              <a:t>Это стало исследовательскими вопросами для недели, направленной на развитие познавательной активности детей.</a:t>
            </a:r>
          </a:p>
          <a:p>
            <a:pPr algn="just">
              <a:buNone/>
            </a:pPr>
            <a:r>
              <a:rPr lang="ru-RU" sz="2400" dirty="0" smtClean="0">
                <a:solidFill>
                  <a:srgbClr val="002060"/>
                </a:solidFill>
                <a:latin typeface="Monotype Corsiva" pitchFamily="66"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pic>
        <p:nvPicPr>
          <p:cNvPr id="12" name="Picture 3" descr="C:\Users\Хозяин\Desktop\шаблоны\6697450.png"/>
          <p:cNvPicPr>
            <a:picLocks noChangeAspect="1" noChangeArrowheads="1"/>
          </p:cNvPicPr>
          <p:nvPr/>
        </p:nvPicPr>
        <p:blipFill>
          <a:blip r:embed="rId5" cstate="print"/>
          <a:srcRect/>
          <a:stretch>
            <a:fillRect/>
          </a:stretch>
        </p:blipFill>
        <p:spPr bwMode="auto">
          <a:xfrm>
            <a:off x="0" y="0"/>
            <a:ext cx="1138543" cy="1214446"/>
          </a:xfrm>
          <a:prstGeom prst="rect">
            <a:avLst/>
          </a:prstGeom>
          <a:noFill/>
        </p:spPr>
      </p:pic>
      <p:sp>
        <p:nvSpPr>
          <p:cNvPr id="13" name="Прямоугольник 12"/>
          <p:cNvSpPr/>
          <p:nvPr/>
        </p:nvSpPr>
        <p:spPr>
          <a:xfrm>
            <a:off x="857224" y="214290"/>
            <a:ext cx="7715304" cy="3354765"/>
          </a:xfrm>
          <a:prstGeom prst="rect">
            <a:avLst/>
          </a:prstGeom>
        </p:spPr>
        <p:txBody>
          <a:bodyPr wrap="square">
            <a:spAutoFit/>
          </a:bodyPr>
          <a:lstStyle/>
          <a:p>
            <a:r>
              <a:rPr lang="ru-RU" sz="2800" b="1" i="1" dirty="0" smtClean="0">
                <a:solidFill>
                  <a:srgbClr val="C00000"/>
                </a:solidFill>
                <a:latin typeface="Monotype Corsiva" pitchFamily="66" charset="0"/>
              </a:rPr>
              <a:t>Цель: создать условия для развития познавательной активности детей дошкольного возраста  в процессе экспериментирования со льдом.</a:t>
            </a:r>
          </a:p>
          <a:p>
            <a:r>
              <a:rPr lang="ru-RU" sz="2800" b="1" i="1" dirty="0" smtClean="0">
                <a:solidFill>
                  <a:srgbClr val="C00000"/>
                </a:solidFill>
                <a:latin typeface="Monotype Corsiva" pitchFamily="66" charset="0"/>
              </a:rPr>
              <a:t>Гипотеза: </a:t>
            </a:r>
            <a:r>
              <a:rPr lang="ru-RU" sz="2800" b="1" i="1" dirty="0" smtClean="0">
                <a:solidFill>
                  <a:srgbClr val="002060"/>
                </a:solidFill>
                <a:latin typeface="Monotype Corsiva" pitchFamily="66" charset="0"/>
              </a:rPr>
              <a:t>достать предмет  из льдинки можно разными способами.</a:t>
            </a:r>
          </a:p>
          <a:p>
            <a:endParaRPr lang="ru-RU" sz="2400" b="1" i="1" dirty="0" smtClean="0">
              <a:solidFill>
                <a:srgbClr val="C00000"/>
              </a:solidFill>
              <a:latin typeface="Monotype Corsiva" pitchFamily="66" charset="0"/>
            </a:endParaRPr>
          </a:p>
          <a:p>
            <a:r>
              <a:rPr lang="ru-RU" sz="2400" b="1" i="1" dirty="0" smtClean="0">
                <a:solidFill>
                  <a:srgbClr val="C00000"/>
                </a:solidFill>
                <a:latin typeface="Monotype Corsiva" pitchFamily="66" charset="0"/>
              </a:rPr>
              <a:t/>
            </a:r>
            <a:br>
              <a:rPr lang="ru-RU" sz="2400" b="1" i="1" dirty="0" smtClean="0">
                <a:solidFill>
                  <a:srgbClr val="C00000"/>
                </a:solidFill>
                <a:latin typeface="Monotype Corsiva" pitchFamily="66" charset="0"/>
              </a:rPr>
            </a:br>
            <a:endParaRPr lang="ru-RU" sz="2400" b="1" i="1" dirty="0" smtClean="0">
              <a:solidFill>
                <a:srgbClr val="C00000"/>
              </a:solidFill>
              <a:latin typeface="Monotype Corsiva" pitchFamily="66" charset="0"/>
            </a:endParaRPr>
          </a:p>
        </p:txBody>
      </p:sp>
      <p:sp>
        <p:nvSpPr>
          <p:cNvPr id="14" name="Прямоугольник 13"/>
          <p:cNvSpPr/>
          <p:nvPr/>
        </p:nvSpPr>
        <p:spPr>
          <a:xfrm>
            <a:off x="428596" y="2357431"/>
            <a:ext cx="6429404" cy="954107"/>
          </a:xfrm>
          <a:prstGeom prst="rect">
            <a:avLst/>
          </a:prstGeom>
        </p:spPr>
        <p:txBody>
          <a:bodyPr wrap="square">
            <a:spAutoFit/>
          </a:bodyPr>
          <a:lstStyle/>
          <a:p>
            <a:r>
              <a:rPr lang="ru-RU" sz="2800" b="1" i="1" dirty="0" smtClean="0">
                <a:solidFill>
                  <a:srgbClr val="C00000"/>
                </a:solidFill>
                <a:latin typeface="Monotype Corsiva" pitchFamily="66" charset="0"/>
              </a:rPr>
              <a:t>Задачи:</a:t>
            </a:r>
            <a:br>
              <a:rPr lang="ru-RU" sz="2800" b="1" i="1" dirty="0" smtClean="0">
                <a:solidFill>
                  <a:srgbClr val="C00000"/>
                </a:solidFill>
                <a:latin typeface="Monotype Corsiva" pitchFamily="66" charset="0"/>
              </a:rPr>
            </a:br>
            <a:endParaRPr lang="ru-RU" sz="2800" b="1" i="1" dirty="0" smtClean="0">
              <a:solidFill>
                <a:srgbClr val="C00000"/>
              </a:solidFill>
              <a:latin typeface="Monotype Corsiva" pitchFamily="66" charset="0"/>
            </a:endParaRPr>
          </a:p>
        </p:txBody>
      </p:sp>
      <p:sp>
        <p:nvSpPr>
          <p:cNvPr id="16" name="Содержимое 2"/>
          <p:cNvSpPr txBox="1">
            <a:spLocks/>
          </p:cNvSpPr>
          <p:nvPr/>
        </p:nvSpPr>
        <p:spPr>
          <a:xfrm>
            <a:off x="304800" y="2857496"/>
            <a:ext cx="7767662" cy="3500462"/>
          </a:xfrm>
          <a:prstGeom prst="rect">
            <a:avLst/>
          </a:prstGeom>
        </p:spPr>
        <p:txBody>
          <a:bodyPr vert="horz" lIns="91440" tIns="45720" rIns="91440" bIns="45720" rtlCol="0">
            <a:normAutofit fontScale="92500" lnSpcReduction="20000"/>
          </a:bodyPr>
          <a:lstStyle/>
          <a:p>
            <a:pPr marL="514350" marR="0" lvl="0" indent="-51435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Создать условия для познавательно-исследовательской деятельности на участке детского сада и в группе. </a:t>
            </a:r>
          </a:p>
          <a:p>
            <a:pPr marL="514350" marR="0" lvl="0" indent="-51435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Познакомить детей с разными способами  таянья льда в процессе детского исследования.</a:t>
            </a:r>
          </a:p>
          <a:p>
            <a:pPr marL="514350" marR="0" lvl="0" indent="-51435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Учить детей выдвигать гипотезы и строить предположения. </a:t>
            </a:r>
          </a:p>
          <a:p>
            <a:pPr marL="514350" marR="0" lvl="0" indent="-51435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Поддерживать активность детей по выдвижению предположений и вопросов </a:t>
            </a:r>
          </a:p>
          <a:p>
            <a:pPr marL="514350" marR="0" lvl="0" indent="-514350" algn="ctr"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ru-RU" sz="2400"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Учить детей фиксировать этапы эксперимента, делать выводы в соответствии с результатом эксперимента, обобщать и анализировать их.</a:t>
            </a:r>
            <a:endParaRPr kumimoji="0" lang="ru-RU" sz="24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smtClean="0">
              <a:ln>
                <a:noFill/>
              </a:ln>
              <a:solidFill>
                <a:schemeClr val="tx1">
                  <a:tint val="75000"/>
                </a:scheme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pic>
        <p:nvPicPr>
          <p:cNvPr id="12" name="Picture 3" descr="C:\Users\Хозяин\Desktop\шаблоны\6697450.png"/>
          <p:cNvPicPr>
            <a:picLocks noChangeAspect="1" noChangeArrowheads="1"/>
          </p:cNvPicPr>
          <p:nvPr/>
        </p:nvPicPr>
        <p:blipFill>
          <a:blip r:embed="rId5" cstate="print"/>
          <a:srcRect/>
          <a:stretch>
            <a:fillRect/>
          </a:stretch>
        </p:blipFill>
        <p:spPr bwMode="auto">
          <a:xfrm>
            <a:off x="0" y="0"/>
            <a:ext cx="1138543" cy="1214446"/>
          </a:xfrm>
          <a:prstGeom prst="rect">
            <a:avLst/>
          </a:prstGeom>
          <a:noFill/>
        </p:spPr>
      </p:pic>
      <p:sp>
        <p:nvSpPr>
          <p:cNvPr id="13" name="Прямоугольник 12"/>
          <p:cNvSpPr/>
          <p:nvPr/>
        </p:nvSpPr>
        <p:spPr>
          <a:xfrm>
            <a:off x="1142976" y="500042"/>
            <a:ext cx="6929486" cy="1446550"/>
          </a:xfrm>
          <a:prstGeom prst="rect">
            <a:avLst/>
          </a:prstGeom>
        </p:spPr>
        <p:txBody>
          <a:bodyPr wrap="square">
            <a:spAutoFit/>
          </a:bodyPr>
          <a:lstStyle/>
          <a:p>
            <a:r>
              <a:rPr lang="ru-RU" sz="4400" b="1" i="1" dirty="0" smtClean="0">
                <a:solidFill>
                  <a:srgbClr val="C00000"/>
                </a:solidFill>
                <a:latin typeface="Monotype Corsiva" pitchFamily="66" charset="0"/>
              </a:rPr>
              <a:t>Подготовительный этап:</a:t>
            </a:r>
            <a:br>
              <a:rPr lang="ru-RU" sz="4400" b="1" i="1" dirty="0" smtClean="0">
                <a:solidFill>
                  <a:srgbClr val="C00000"/>
                </a:solidFill>
                <a:latin typeface="Monotype Corsiva" pitchFamily="66" charset="0"/>
              </a:rPr>
            </a:br>
            <a:endParaRPr lang="ru-RU" sz="4400" b="1" i="1" dirty="0" smtClean="0">
              <a:solidFill>
                <a:srgbClr val="C00000"/>
              </a:solidFill>
              <a:latin typeface="Monotype Corsiva" pitchFamily="66" charset="0"/>
            </a:endParaRPr>
          </a:p>
        </p:txBody>
      </p:sp>
      <p:sp>
        <p:nvSpPr>
          <p:cNvPr id="15" name="Содержимое 2"/>
          <p:cNvSpPr txBox="1">
            <a:spLocks/>
          </p:cNvSpPr>
          <p:nvPr/>
        </p:nvSpPr>
        <p:spPr>
          <a:xfrm>
            <a:off x="457200" y="1285860"/>
            <a:ext cx="8229600" cy="484030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«Сбор» детских предположений:</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Что там внутри? Как он туда попал?</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ru-RU" sz="2400" b="1" dirty="0" smtClean="0">
              <a:solidFill>
                <a:srgbClr val="00206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1" i="0"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fontAlgn="t"/>
            <a:r>
              <a:rPr lang="ru-RU" sz="2400" dirty="0" smtClean="0"/>
              <a:t> </a:t>
            </a:r>
          </a:p>
          <a:p>
            <a:pPr fontAlgn="t"/>
            <a:endParaRPr lang="ru-RU" sz="2400" dirty="0" smtClean="0"/>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AutoNum type="arabicPeriod"/>
              <a:tabLst/>
              <a:defRPr/>
            </a:pPr>
            <a:endParaRPr kumimoji="0" lang="ru-RU"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514350" marR="0" lvl="0" indent="-51435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16" name="Таблица 15"/>
          <p:cNvGraphicFramePr>
            <a:graphicFrameLocks noGrp="1"/>
          </p:cNvGraphicFramePr>
          <p:nvPr/>
        </p:nvGraphicFramePr>
        <p:xfrm>
          <a:off x="1524000" y="3286124"/>
          <a:ext cx="6096000" cy="1143008"/>
        </p:xfrm>
        <a:graphic>
          <a:graphicData uri="http://schemas.openxmlformats.org/drawingml/2006/table">
            <a:tbl>
              <a:tblPr firstRow="1" bandRow="1">
                <a:tableStyleId>{5C22544A-7EE6-4342-B048-85BDC9FD1C3A}</a:tableStyleId>
              </a:tblPr>
              <a:tblGrid>
                <a:gridCol w="1524000"/>
                <a:gridCol w="1952628"/>
                <a:gridCol w="2411092"/>
                <a:gridCol w="208280"/>
              </a:tblGrid>
              <a:tr h="1143008">
                <a:tc>
                  <a:txBody>
                    <a:bodyPr/>
                    <a:lstStyle/>
                    <a:p>
                      <a:r>
                        <a:rPr lang="ru-RU" sz="1800" b="1" dirty="0" smtClean="0"/>
                        <a:t>Имя</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t>Предположение </a:t>
                      </a:r>
                    </a:p>
                    <a:p>
                      <a:endParaRPr lang="ru-RU" dirty="0"/>
                    </a:p>
                  </a:txBody>
                  <a:tcPr/>
                </a:tc>
                <a:tc>
                  <a:txBody>
                    <a:bodyPr/>
                    <a:lstStyle/>
                    <a:p>
                      <a:r>
                        <a:rPr lang="ru-RU" dirty="0" smtClean="0"/>
                        <a:t>Почему ты так решила?</a:t>
                      </a:r>
                      <a:endParaRPr lang="ru-RU" dirty="0"/>
                    </a:p>
                  </a:txBody>
                  <a:tcPr/>
                </a:tc>
                <a:tc>
                  <a:txBody>
                    <a:bodyPr/>
                    <a:lstStyle/>
                    <a:p>
                      <a:endParaRPr lang="ru-RU"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0" y="5257789"/>
            <a:ext cx="1500198" cy="1600211"/>
          </a:xfrm>
          <a:prstGeom prst="rect">
            <a:avLst/>
          </a:prstGeom>
          <a:noFill/>
        </p:spPr>
      </p:pic>
      <p:pic>
        <p:nvPicPr>
          <p:cNvPr id="12" name="Picture 3" descr="C:\Users\Хозяин\Desktop\шаблоны\6697450.png"/>
          <p:cNvPicPr>
            <a:picLocks noChangeAspect="1" noChangeArrowheads="1"/>
          </p:cNvPicPr>
          <p:nvPr/>
        </p:nvPicPr>
        <p:blipFill>
          <a:blip r:embed="rId5" cstate="print"/>
          <a:srcRect/>
          <a:stretch>
            <a:fillRect/>
          </a:stretch>
        </p:blipFill>
        <p:spPr bwMode="auto">
          <a:xfrm>
            <a:off x="0" y="0"/>
            <a:ext cx="1138543" cy="1214446"/>
          </a:xfrm>
          <a:prstGeom prst="rect">
            <a:avLst/>
          </a:prstGeom>
          <a:noFill/>
        </p:spPr>
      </p:pic>
      <p:sp>
        <p:nvSpPr>
          <p:cNvPr id="13" name="Прямоугольник 12"/>
          <p:cNvSpPr/>
          <p:nvPr/>
        </p:nvSpPr>
        <p:spPr>
          <a:xfrm>
            <a:off x="1142976" y="500042"/>
            <a:ext cx="6929486" cy="1446550"/>
          </a:xfrm>
          <a:prstGeom prst="rect">
            <a:avLst/>
          </a:prstGeom>
        </p:spPr>
        <p:txBody>
          <a:bodyPr wrap="square">
            <a:spAutoFit/>
          </a:bodyPr>
          <a:lstStyle/>
          <a:p>
            <a:r>
              <a:rPr lang="ru-RU" sz="4400" b="1" i="1" dirty="0" smtClean="0">
                <a:solidFill>
                  <a:srgbClr val="C00000"/>
                </a:solidFill>
                <a:latin typeface="Monotype Corsiva" pitchFamily="66" charset="0"/>
              </a:rPr>
              <a:t>Основной этап:</a:t>
            </a:r>
            <a:br>
              <a:rPr lang="ru-RU" sz="4400" b="1" i="1" dirty="0" smtClean="0">
                <a:solidFill>
                  <a:srgbClr val="C00000"/>
                </a:solidFill>
                <a:latin typeface="Monotype Corsiva" pitchFamily="66" charset="0"/>
              </a:rPr>
            </a:br>
            <a:endParaRPr lang="ru-RU" sz="4400" b="1" i="1" dirty="0" smtClean="0">
              <a:solidFill>
                <a:srgbClr val="C00000"/>
              </a:solidFill>
              <a:latin typeface="Monotype Corsiva" pitchFamily="66" charset="0"/>
            </a:endParaRPr>
          </a:p>
        </p:txBody>
      </p:sp>
      <p:sp>
        <p:nvSpPr>
          <p:cNvPr id="17" name="Прямоугольник 16"/>
          <p:cNvSpPr/>
          <p:nvPr/>
        </p:nvSpPr>
        <p:spPr>
          <a:xfrm>
            <a:off x="228600" y="1142984"/>
            <a:ext cx="8458200" cy="1569660"/>
          </a:xfrm>
          <a:prstGeom prst="rect">
            <a:avLst/>
          </a:prstGeom>
        </p:spPr>
        <p:txBody>
          <a:bodyPr wrap="square">
            <a:spAutoFit/>
          </a:bodyPr>
          <a:lstStyle/>
          <a:p>
            <a:r>
              <a:rPr lang="ru-RU" sz="3200" b="1" dirty="0" smtClean="0">
                <a:solidFill>
                  <a:srgbClr val="7030A0"/>
                </a:solidFill>
                <a:latin typeface="Times New Roman" pitchFamily="18" charset="0"/>
                <a:cs typeface="Times New Roman" pitchFamily="18" charset="0"/>
              </a:rPr>
              <a:t>   Как освободить предмет из плена? </a:t>
            </a:r>
            <a:br>
              <a:rPr lang="ru-RU" sz="3200" b="1" dirty="0" smtClean="0">
                <a:solidFill>
                  <a:srgbClr val="7030A0"/>
                </a:solidFill>
                <a:latin typeface="Times New Roman" pitchFamily="18" charset="0"/>
                <a:cs typeface="Times New Roman" pitchFamily="18" charset="0"/>
              </a:rPr>
            </a:br>
            <a:r>
              <a:rPr lang="ru-RU" sz="3200" b="1" dirty="0" smtClean="0">
                <a:solidFill>
                  <a:srgbClr val="7030A0"/>
                </a:solidFill>
              </a:rPr>
              <a:t/>
            </a:r>
            <a:br>
              <a:rPr lang="ru-RU" sz="3200" b="1" dirty="0" smtClean="0">
                <a:solidFill>
                  <a:srgbClr val="7030A0"/>
                </a:solidFill>
              </a:rPr>
            </a:br>
            <a:endParaRPr lang="ru-RU" sz="3200" b="1" dirty="0">
              <a:solidFill>
                <a:srgbClr val="7030A0"/>
              </a:solidFill>
            </a:endParaRPr>
          </a:p>
        </p:txBody>
      </p:sp>
      <p:sp>
        <p:nvSpPr>
          <p:cNvPr id="18" name="Прямоугольник 17"/>
          <p:cNvSpPr/>
          <p:nvPr/>
        </p:nvSpPr>
        <p:spPr>
          <a:xfrm>
            <a:off x="642910" y="1785925"/>
            <a:ext cx="6643734" cy="3170099"/>
          </a:xfrm>
          <a:prstGeom prst="rect">
            <a:avLst/>
          </a:prstGeom>
        </p:spPr>
        <p:txBody>
          <a:bodyPr wrap="square">
            <a:spAutoFit/>
          </a:bodyPr>
          <a:lstStyle/>
          <a:p>
            <a:pPr>
              <a:buFontTx/>
              <a:buChar char="-"/>
            </a:pPr>
            <a:r>
              <a:rPr lang="ru-RU" sz="2000" dirty="0" smtClean="0">
                <a:solidFill>
                  <a:srgbClr val="002060"/>
                </a:solidFill>
                <a:latin typeface="Times New Roman" pitchFamily="18" charset="0"/>
                <a:cs typeface="Times New Roman" pitchFamily="18" charset="0"/>
              </a:rPr>
              <a:t>можно погреть в руках, они теплые, лед и растает (хорошо – лед растает, плохо – руки замерзнут);</a:t>
            </a:r>
          </a:p>
          <a:p>
            <a:pPr>
              <a:buFontTx/>
              <a:buChar char="-"/>
            </a:pPr>
            <a:r>
              <a:rPr lang="ru-RU" sz="2000" dirty="0" smtClean="0">
                <a:solidFill>
                  <a:srgbClr val="002060"/>
                </a:solidFill>
                <a:latin typeface="Times New Roman" pitchFamily="18" charset="0"/>
                <a:cs typeface="Times New Roman" pitchFamily="18" charset="0"/>
              </a:rPr>
              <a:t>можно отогреть в варежках (хорошо – лед растает, плохо – варежки намокнут);</a:t>
            </a:r>
          </a:p>
          <a:p>
            <a:pPr>
              <a:buFontTx/>
              <a:buChar char="-"/>
            </a:pPr>
            <a:r>
              <a:rPr lang="ru-RU" sz="2000" dirty="0" smtClean="0">
                <a:solidFill>
                  <a:srgbClr val="002060"/>
                </a:solidFill>
                <a:latin typeface="Times New Roman" pitchFamily="18" charset="0"/>
                <a:cs typeface="Times New Roman" pitchFamily="18" charset="0"/>
              </a:rPr>
              <a:t>можно положить на батарею (долго ждать придется);</a:t>
            </a:r>
          </a:p>
          <a:p>
            <a:pPr>
              <a:buFontTx/>
              <a:buChar char="-"/>
            </a:pPr>
            <a:r>
              <a:rPr lang="ru-RU" sz="2000" dirty="0" smtClean="0">
                <a:solidFill>
                  <a:srgbClr val="002060"/>
                </a:solidFill>
                <a:latin typeface="Times New Roman" pitchFamily="18" charset="0"/>
                <a:cs typeface="Times New Roman" pitchFamily="18" charset="0"/>
              </a:rPr>
              <a:t>можно разбить острым предметом, только можно пораниться;</a:t>
            </a:r>
          </a:p>
          <a:p>
            <a:pPr>
              <a:buFontTx/>
              <a:buChar char="-"/>
            </a:pPr>
            <a:r>
              <a:rPr lang="ru-RU" sz="2000" dirty="0" smtClean="0">
                <a:solidFill>
                  <a:srgbClr val="002060"/>
                </a:solidFill>
                <a:latin typeface="Times New Roman" pitchFamily="18" charset="0"/>
                <a:cs typeface="Times New Roman" pitchFamily="18" charset="0"/>
              </a:rPr>
              <a:t>можно оставить таять на солнце</a:t>
            </a:r>
          </a:p>
          <a:p>
            <a:pPr>
              <a:buFontTx/>
              <a:buChar char="-"/>
            </a:pPr>
            <a:r>
              <a:rPr lang="ru-RU" sz="2000" dirty="0" smtClean="0">
                <a:solidFill>
                  <a:srgbClr val="002060"/>
                </a:solidFill>
                <a:latin typeface="Times New Roman" pitchFamily="18" charset="0"/>
                <a:cs typeface="Times New Roman" pitchFamily="18" charset="0"/>
              </a:rPr>
              <a:t>можно положить в теплую воду, там лед растает;</a:t>
            </a:r>
          </a:p>
          <a:p>
            <a:pPr>
              <a:buFontTx/>
              <a:buChar char="-"/>
            </a:pPr>
            <a:r>
              <a:rPr lang="ru-RU" sz="2000" dirty="0" smtClean="0">
                <a:solidFill>
                  <a:srgbClr val="002060"/>
                </a:solidFill>
                <a:latin typeface="Times New Roman" pitchFamily="18" charset="0"/>
                <a:cs typeface="Times New Roman" pitchFamily="18" charset="0"/>
              </a:rPr>
              <a:t>можно оставить просто в группе, у нас тепло.</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214282" y="5643578"/>
            <a:ext cx="1000100" cy="1066773"/>
          </a:xfrm>
          <a:prstGeom prst="rect">
            <a:avLst/>
          </a:prstGeom>
          <a:noFill/>
        </p:spPr>
      </p:pic>
      <p:sp>
        <p:nvSpPr>
          <p:cNvPr id="15" name="Объект 2"/>
          <p:cNvSpPr txBox="1">
            <a:spLocks/>
          </p:cNvSpPr>
          <p:nvPr/>
        </p:nvSpPr>
        <p:spPr>
          <a:xfrm>
            <a:off x="857224" y="357166"/>
            <a:ext cx="7286676" cy="6119834"/>
          </a:xfrm>
          <a:prstGeom prst="rect">
            <a:avLst/>
          </a:prstGeom>
        </p:spPr>
        <p:txBody>
          <a:bodyPr vert="horz" lIns="91440" tIns="45720" rIns="91440" bIns="45720" rtlCol="0">
            <a:normAutofit/>
          </a:bodyPr>
          <a:lstStyle/>
          <a:p>
            <a:pPr>
              <a:spcBef>
                <a:spcPct val="20000"/>
              </a:spcBef>
            </a:pPr>
            <a:r>
              <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Положили на солнечное место, </a:t>
            </a:r>
          </a:p>
          <a:p>
            <a:pPr>
              <a:spcBef>
                <a:spcPct val="20000"/>
              </a:spcBef>
            </a:pPr>
            <a:r>
              <a:rPr lang="ru-RU" sz="3600" dirty="0" smtClean="0">
                <a:solidFill>
                  <a:srgbClr val="FF0000"/>
                </a:solidFill>
                <a:latin typeface="Monotype Corsiva" pitchFamily="66" charset="0"/>
                <a:cs typeface="Times New Roman" pitchFamily="18" charset="0"/>
              </a:rPr>
              <a:t>              </a:t>
            </a:r>
            <a:r>
              <a:rPr kumimoji="0" lang="ru-RU" sz="36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прикрыв тканью разного цвета</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pic>
        <p:nvPicPr>
          <p:cNvPr id="1026" name="Picture 2" descr="C:\Users\Хозяин\Desktop\Новая папка (8)\P1070377.JPG"/>
          <p:cNvPicPr>
            <a:picLocks noChangeAspect="1" noChangeArrowheads="1"/>
          </p:cNvPicPr>
          <p:nvPr/>
        </p:nvPicPr>
        <p:blipFill>
          <a:blip r:embed="rId5" cstate="print"/>
          <a:srcRect/>
          <a:stretch>
            <a:fillRect/>
          </a:stretch>
        </p:blipFill>
        <p:spPr bwMode="auto">
          <a:xfrm>
            <a:off x="1214414" y="1643050"/>
            <a:ext cx="6000792" cy="45005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357158" y="285728"/>
            <a:ext cx="1031386" cy="1100145"/>
          </a:xfrm>
          <a:prstGeom prst="rect">
            <a:avLst/>
          </a:prstGeom>
          <a:noFill/>
        </p:spPr>
      </p:pic>
      <p:sp>
        <p:nvSpPr>
          <p:cNvPr id="15" name="Объект 2"/>
          <p:cNvSpPr txBox="1">
            <a:spLocks/>
          </p:cNvSpPr>
          <p:nvPr/>
        </p:nvSpPr>
        <p:spPr>
          <a:xfrm>
            <a:off x="228600" y="357166"/>
            <a:ext cx="7343796" cy="6119834"/>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tint val="75000"/>
                </a:schemeClr>
              </a:solidFill>
              <a:effectLst/>
              <a:uLnTx/>
              <a:uFillTx/>
              <a:latin typeface="+mj-lt"/>
              <a:ea typeface="+mn-ea"/>
              <a:cs typeface="+mn-cs"/>
            </a:endParaRPr>
          </a:p>
        </p:txBody>
      </p:sp>
      <p:sp>
        <p:nvSpPr>
          <p:cNvPr id="14" name="Объект 2"/>
          <p:cNvSpPr txBox="1">
            <a:spLocks/>
          </p:cNvSpPr>
          <p:nvPr/>
        </p:nvSpPr>
        <p:spPr>
          <a:xfrm>
            <a:off x="457200" y="571480"/>
            <a:ext cx="8153400" cy="5500726"/>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36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Принесли</a:t>
            </a:r>
            <a:r>
              <a:rPr kumimoji="0" lang="ru-RU" sz="3600" b="0" i="0" u="none" strike="noStrike" kern="1200" cap="none" spc="0" normalizeH="0" noProof="0" dirty="0" smtClean="0">
                <a:ln>
                  <a:noFill/>
                </a:ln>
                <a:solidFill>
                  <a:srgbClr val="FF0000"/>
                </a:solidFill>
                <a:effectLst/>
                <a:uLnTx/>
                <a:uFillTx/>
                <a:latin typeface="Monotype Corsiva" pitchFamily="66" charset="0"/>
                <a:cs typeface="Times New Roman" pitchFamily="18" charset="0"/>
              </a:rPr>
              <a:t> </a:t>
            </a:r>
            <a:r>
              <a:rPr kumimoji="0" lang="ru-RU" sz="36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л</a:t>
            </a:r>
            <a:r>
              <a:rPr lang="ru-RU" sz="3600" dirty="0" smtClean="0">
                <a:solidFill>
                  <a:srgbClr val="FF0000"/>
                </a:solidFill>
                <a:latin typeface="Monotype Corsiva" pitchFamily="66" charset="0"/>
                <a:cs typeface="Times New Roman" pitchFamily="18" charset="0"/>
              </a:rPr>
              <a:t>ё</a:t>
            </a:r>
            <a:r>
              <a:rPr kumimoji="0" lang="ru-RU" sz="3600" b="0" i="0" u="none" strike="noStrike" kern="1200" cap="none" spc="0" normalizeH="0" baseline="0" noProof="0" dirty="0" err="1" smtClean="0">
                <a:ln>
                  <a:noFill/>
                </a:ln>
                <a:solidFill>
                  <a:srgbClr val="FF0000"/>
                </a:solidFill>
                <a:effectLst/>
                <a:uLnTx/>
                <a:uFillTx/>
                <a:latin typeface="Monotype Corsiva" pitchFamily="66" charset="0"/>
                <a:cs typeface="Times New Roman" pitchFamily="18" charset="0"/>
              </a:rPr>
              <a:t>д</a:t>
            </a:r>
            <a:r>
              <a:rPr kumimoji="0" lang="ru-RU" sz="36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 в группу</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6" name="Picture 2" descr="C:\Users\Хозяин\Desktop\107_PANA\P1070596.JPG"/>
          <p:cNvPicPr>
            <a:picLocks noChangeAspect="1" noChangeArrowheads="1"/>
          </p:cNvPicPr>
          <p:nvPr/>
        </p:nvPicPr>
        <p:blipFill>
          <a:blip r:embed="rId5" cstate="print"/>
          <a:srcRect/>
          <a:stretch>
            <a:fillRect/>
          </a:stretch>
        </p:blipFill>
        <p:spPr bwMode="auto">
          <a:xfrm>
            <a:off x="928662" y="1285860"/>
            <a:ext cx="6805584" cy="5104188"/>
          </a:xfrm>
          <a:prstGeom prst="rect">
            <a:avLst/>
          </a:prstGeom>
          <a:noFill/>
        </p:spPr>
      </p:pic>
      <p:pic>
        <p:nvPicPr>
          <p:cNvPr id="16" name="Picture 3" descr="C:\Users\Хозяин\Desktop\шаблоны\6697450.png"/>
          <p:cNvPicPr>
            <a:picLocks noChangeAspect="1" noChangeArrowheads="1"/>
          </p:cNvPicPr>
          <p:nvPr/>
        </p:nvPicPr>
        <p:blipFill>
          <a:blip r:embed="rId4" cstate="print"/>
          <a:srcRect/>
          <a:stretch>
            <a:fillRect/>
          </a:stretch>
        </p:blipFill>
        <p:spPr bwMode="auto">
          <a:xfrm>
            <a:off x="6715140" y="285728"/>
            <a:ext cx="1031386" cy="1100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857224" y="214290"/>
            <a:ext cx="857256" cy="914406"/>
          </a:xfrm>
          <a:prstGeom prst="rect">
            <a:avLst/>
          </a:prstGeom>
          <a:noFill/>
        </p:spPr>
      </p:pic>
      <p:sp>
        <p:nvSpPr>
          <p:cNvPr id="15" name="Объект 2"/>
          <p:cNvSpPr txBox="1">
            <a:spLocks/>
          </p:cNvSpPr>
          <p:nvPr/>
        </p:nvSpPr>
        <p:spPr>
          <a:xfrm>
            <a:off x="228600" y="357166"/>
            <a:ext cx="7343796" cy="6119834"/>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tint val="75000"/>
                </a:schemeClr>
              </a:solidFill>
              <a:effectLst/>
              <a:uLnTx/>
              <a:uFillTx/>
              <a:latin typeface="+mj-lt"/>
              <a:ea typeface="+mn-ea"/>
              <a:cs typeface="+mn-cs"/>
            </a:endParaRPr>
          </a:p>
        </p:txBody>
      </p:sp>
      <p:sp>
        <p:nvSpPr>
          <p:cNvPr id="20" name="Объект 2"/>
          <p:cNvSpPr txBox="1">
            <a:spLocks/>
          </p:cNvSpPr>
          <p:nvPr/>
        </p:nvSpPr>
        <p:spPr>
          <a:xfrm>
            <a:off x="428596" y="357166"/>
            <a:ext cx="8367714" cy="5643602"/>
          </a:xfrm>
          <a:prstGeom prst="rect">
            <a:avLst/>
          </a:prstGeom>
        </p:spPr>
        <p:txBody>
          <a:bodyPr vert="horz" lIns="91440" tIns="45720" rIns="91440" bIns="45720" rtlCol="0">
            <a:normAutofit fontScale="25000" lnSpcReduction="20000"/>
          </a:bodyPr>
          <a:lstStyle/>
          <a:p>
            <a:pPr lvl="0">
              <a:spcBef>
                <a:spcPct val="20000"/>
              </a:spcBef>
              <a:defRPr/>
            </a:pPr>
            <a:r>
              <a:rPr kumimoji="0" lang="ru-RU" sz="1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ru-RU" sz="144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Завернули</a:t>
            </a:r>
            <a:r>
              <a:rPr kumimoji="0" lang="ru-RU" sz="14400" b="0" i="0" u="none" strike="noStrike" kern="1200" cap="none" spc="0" normalizeH="0" noProof="0" dirty="0" smtClean="0">
                <a:ln>
                  <a:noFill/>
                </a:ln>
                <a:solidFill>
                  <a:srgbClr val="FF0000"/>
                </a:solidFill>
                <a:effectLst/>
                <a:uLnTx/>
                <a:uFillTx/>
                <a:latin typeface="Monotype Corsiva" pitchFamily="66" charset="0"/>
                <a:cs typeface="Times New Roman" pitchFamily="18" charset="0"/>
              </a:rPr>
              <a:t> </a:t>
            </a:r>
            <a:r>
              <a:rPr kumimoji="0" lang="ru-RU" sz="144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 в фольгу</a:t>
            </a:r>
          </a:p>
          <a:p>
            <a:pPr lvl="0">
              <a:spcBef>
                <a:spcPct val="20000"/>
              </a:spcBef>
              <a:defRPr/>
            </a:pPr>
            <a:endParaRPr lang="ru-RU" sz="11100" dirty="0" smtClean="0">
              <a:solidFill>
                <a:srgbClr val="FF0000"/>
              </a:solidFill>
              <a:latin typeface="Times New Roman" pitchFamily="18" charset="0"/>
              <a:cs typeface="Times New Roman" pitchFamily="18" charset="0"/>
            </a:endParaRPr>
          </a:p>
          <a:p>
            <a:pPr lvl="0">
              <a:spcBef>
                <a:spcPct val="20000"/>
              </a:spcBef>
              <a:defRPr/>
            </a:pPr>
            <a:endParaRPr kumimoji="0" lang="ru-RU" sz="11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lvl="0">
              <a:spcBef>
                <a:spcPct val="20000"/>
              </a:spcBef>
              <a:defRPr/>
            </a:pPr>
            <a:endParaRPr kumimoji="0" lang="ru-RU" sz="11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lvl="0">
              <a:spcBef>
                <a:spcPct val="20000"/>
              </a:spcBef>
              <a:defRPr/>
            </a:pPr>
            <a:endParaRPr lang="ru-RU" sz="11100" dirty="0" smtClean="0">
              <a:solidFill>
                <a:srgbClr val="FF0000"/>
              </a:solidFill>
              <a:latin typeface="Times New Roman" pitchFamily="18" charset="0"/>
              <a:cs typeface="Times New Roman" pitchFamily="18" charset="0"/>
            </a:endParaRPr>
          </a:p>
          <a:p>
            <a:pPr lvl="0">
              <a:spcBef>
                <a:spcPct val="20000"/>
              </a:spcBef>
              <a:defRPr/>
            </a:pPr>
            <a:endParaRPr kumimoji="0" lang="ru-RU" sz="11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lvl="0">
              <a:spcBef>
                <a:spcPct val="20000"/>
              </a:spcBef>
              <a:defRPr/>
            </a:pPr>
            <a:endParaRPr lang="ru-RU" sz="11100" dirty="0" smtClean="0">
              <a:solidFill>
                <a:srgbClr val="FF0000"/>
              </a:solidFill>
              <a:latin typeface="Times New Roman" pitchFamily="18" charset="0"/>
              <a:cs typeface="Times New Roman" pitchFamily="18" charset="0"/>
            </a:endParaRPr>
          </a:p>
          <a:p>
            <a:pPr lvl="0">
              <a:spcBef>
                <a:spcPct val="20000"/>
              </a:spcBef>
              <a:defRPr/>
            </a:pPr>
            <a:endParaRPr kumimoji="0" lang="ru-RU" sz="11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lvl="0">
              <a:spcBef>
                <a:spcPct val="20000"/>
              </a:spcBef>
              <a:defRPr/>
            </a:pPr>
            <a:endParaRPr kumimoji="0" lang="ru-RU" sz="11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28" name="Picture 4" descr="C:\Users\Хозяин\Desktop\107_PANA\P1070520.JPG"/>
          <p:cNvPicPr>
            <a:picLocks noChangeAspect="1" noChangeArrowheads="1"/>
          </p:cNvPicPr>
          <p:nvPr/>
        </p:nvPicPr>
        <p:blipFill>
          <a:blip r:embed="rId5" cstate="print"/>
          <a:srcRect/>
          <a:stretch>
            <a:fillRect/>
          </a:stretch>
        </p:blipFill>
        <p:spPr bwMode="auto">
          <a:xfrm>
            <a:off x="1000100" y="1285860"/>
            <a:ext cx="7143800" cy="5357850"/>
          </a:xfrm>
          <a:prstGeom prst="rect">
            <a:avLst/>
          </a:prstGeom>
          <a:noFill/>
        </p:spPr>
      </p:pic>
      <p:pic>
        <p:nvPicPr>
          <p:cNvPr id="17" name="Picture 3" descr="C:\Users\Хозяин\Desktop\шаблоны\6697450.png"/>
          <p:cNvPicPr>
            <a:picLocks noChangeAspect="1" noChangeArrowheads="1"/>
          </p:cNvPicPr>
          <p:nvPr/>
        </p:nvPicPr>
        <p:blipFill>
          <a:blip r:embed="rId6" cstate="print"/>
          <a:srcRect/>
          <a:stretch>
            <a:fillRect/>
          </a:stretch>
        </p:blipFill>
        <p:spPr bwMode="auto">
          <a:xfrm>
            <a:off x="142844" y="714356"/>
            <a:ext cx="785818" cy="838205"/>
          </a:xfrm>
          <a:prstGeom prst="rect">
            <a:avLst/>
          </a:prstGeom>
          <a:noFill/>
        </p:spPr>
      </p:pic>
      <p:pic>
        <p:nvPicPr>
          <p:cNvPr id="18" name="Picture 3" descr="C:\Users\Хозяин\Desktop\шаблоны\6697450.png"/>
          <p:cNvPicPr>
            <a:picLocks noChangeAspect="1" noChangeArrowheads="1"/>
          </p:cNvPicPr>
          <p:nvPr/>
        </p:nvPicPr>
        <p:blipFill>
          <a:blip r:embed="rId7" cstate="print"/>
          <a:srcRect/>
          <a:stretch>
            <a:fillRect/>
          </a:stretch>
        </p:blipFill>
        <p:spPr bwMode="auto">
          <a:xfrm>
            <a:off x="142844" y="1714488"/>
            <a:ext cx="884012" cy="94294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785786" y="2571744"/>
            <a:ext cx="1700218" cy="16287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C:\Users\Хозяин\Desktop\шаблоны\img28.jpg"/>
          <p:cNvPicPr>
            <a:picLocks noChangeAspect="1" noChangeArrowheads="1"/>
          </p:cNvPicPr>
          <p:nvPr/>
        </p:nvPicPr>
        <p:blipFill>
          <a:blip r:embed="rId2"/>
          <a:srcRect t="3125" r="1562" b="8333"/>
          <a:stretch>
            <a:fillRect/>
          </a:stretch>
        </p:blipFill>
        <p:spPr bwMode="auto">
          <a:xfrm>
            <a:off x="0" y="0"/>
            <a:ext cx="9144000" cy="6858000"/>
          </a:xfrm>
          <a:prstGeom prst="rect">
            <a:avLst/>
          </a:prstGeom>
          <a:noFill/>
        </p:spPr>
      </p:pic>
      <p:pic>
        <p:nvPicPr>
          <p:cNvPr id="1027" name="Picture 3" descr="C:\Users\Хозяин\Desktop\шаблоны\6697450.png"/>
          <p:cNvPicPr>
            <a:picLocks noChangeAspect="1" noChangeArrowheads="1"/>
          </p:cNvPicPr>
          <p:nvPr/>
        </p:nvPicPr>
        <p:blipFill>
          <a:blip r:embed="rId3" cstate="print"/>
          <a:srcRect/>
          <a:stretch>
            <a:fillRect/>
          </a:stretch>
        </p:blipFill>
        <p:spPr bwMode="auto">
          <a:xfrm>
            <a:off x="8469812" y="357166"/>
            <a:ext cx="674188" cy="719134"/>
          </a:xfrm>
          <a:prstGeom prst="rect">
            <a:avLst/>
          </a:prstGeom>
          <a:noFill/>
        </p:spPr>
      </p:pic>
      <p:pic>
        <p:nvPicPr>
          <p:cNvPr id="7" name="Picture 3" descr="C:\Users\Хозяин\Desktop\шаблоны\6697450.png"/>
          <p:cNvPicPr>
            <a:picLocks noChangeAspect="1" noChangeArrowheads="1"/>
          </p:cNvPicPr>
          <p:nvPr/>
        </p:nvPicPr>
        <p:blipFill>
          <a:blip r:embed="rId3" cstate="print"/>
          <a:srcRect/>
          <a:stretch>
            <a:fillRect/>
          </a:stretch>
        </p:blipFill>
        <p:spPr bwMode="auto">
          <a:xfrm>
            <a:off x="8469812" y="1643050"/>
            <a:ext cx="674188" cy="719134"/>
          </a:xfrm>
          <a:prstGeom prst="rect">
            <a:avLst/>
          </a:prstGeom>
          <a:noFill/>
        </p:spPr>
      </p:pic>
      <p:pic>
        <p:nvPicPr>
          <p:cNvPr id="8" name="Picture 3" descr="C:\Users\Хозяин\Desktop\шаблоны\6697450.png"/>
          <p:cNvPicPr>
            <a:picLocks noChangeAspect="1" noChangeArrowheads="1"/>
          </p:cNvPicPr>
          <p:nvPr/>
        </p:nvPicPr>
        <p:blipFill>
          <a:blip r:embed="rId3" cstate="print"/>
          <a:srcRect/>
          <a:stretch>
            <a:fillRect/>
          </a:stretch>
        </p:blipFill>
        <p:spPr bwMode="auto">
          <a:xfrm>
            <a:off x="8469812" y="2928934"/>
            <a:ext cx="674188" cy="719134"/>
          </a:xfrm>
          <a:prstGeom prst="rect">
            <a:avLst/>
          </a:prstGeom>
          <a:noFill/>
        </p:spPr>
      </p:pic>
      <p:pic>
        <p:nvPicPr>
          <p:cNvPr id="9" name="Picture 3" descr="C:\Users\Хозяин\Desktop\шаблоны\6697450.png"/>
          <p:cNvPicPr>
            <a:picLocks noChangeAspect="1" noChangeArrowheads="1"/>
          </p:cNvPicPr>
          <p:nvPr/>
        </p:nvPicPr>
        <p:blipFill>
          <a:blip r:embed="rId3" cstate="print"/>
          <a:srcRect/>
          <a:stretch>
            <a:fillRect/>
          </a:stretch>
        </p:blipFill>
        <p:spPr bwMode="auto">
          <a:xfrm>
            <a:off x="8469812" y="4357694"/>
            <a:ext cx="674188" cy="719134"/>
          </a:xfrm>
          <a:prstGeom prst="rect">
            <a:avLst/>
          </a:prstGeom>
          <a:noFill/>
        </p:spPr>
      </p:pic>
      <p:pic>
        <p:nvPicPr>
          <p:cNvPr id="10" name="Picture 3" descr="C:\Users\Хозяин\Desktop\шаблоны\6697450.png"/>
          <p:cNvPicPr>
            <a:picLocks noChangeAspect="1" noChangeArrowheads="1"/>
          </p:cNvPicPr>
          <p:nvPr/>
        </p:nvPicPr>
        <p:blipFill>
          <a:blip r:embed="rId3" cstate="print"/>
          <a:srcRect/>
          <a:stretch>
            <a:fillRect/>
          </a:stretch>
        </p:blipFill>
        <p:spPr bwMode="auto">
          <a:xfrm>
            <a:off x="8469812" y="5786454"/>
            <a:ext cx="674188" cy="719134"/>
          </a:xfrm>
          <a:prstGeom prst="rect">
            <a:avLst/>
          </a:prstGeom>
          <a:noFill/>
        </p:spPr>
      </p:pic>
      <p:pic>
        <p:nvPicPr>
          <p:cNvPr id="11" name="Picture 3" descr="C:\Users\Хозяин\Desktop\шаблоны\6697450.png"/>
          <p:cNvPicPr>
            <a:picLocks noChangeAspect="1" noChangeArrowheads="1"/>
          </p:cNvPicPr>
          <p:nvPr/>
        </p:nvPicPr>
        <p:blipFill>
          <a:blip r:embed="rId4" cstate="print"/>
          <a:srcRect/>
          <a:stretch>
            <a:fillRect/>
          </a:stretch>
        </p:blipFill>
        <p:spPr bwMode="auto">
          <a:xfrm>
            <a:off x="142844" y="5429264"/>
            <a:ext cx="1000100" cy="1066773"/>
          </a:xfrm>
          <a:prstGeom prst="rect">
            <a:avLst/>
          </a:prstGeom>
          <a:noFill/>
        </p:spPr>
      </p:pic>
      <p:sp>
        <p:nvSpPr>
          <p:cNvPr id="15" name="Объект 2"/>
          <p:cNvSpPr txBox="1">
            <a:spLocks/>
          </p:cNvSpPr>
          <p:nvPr/>
        </p:nvSpPr>
        <p:spPr>
          <a:xfrm>
            <a:off x="228600" y="357166"/>
            <a:ext cx="7343796" cy="6119834"/>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tint val="75000"/>
                </a:schemeClr>
              </a:solidFill>
              <a:effectLst/>
              <a:uLnTx/>
              <a:uFillTx/>
              <a:latin typeface="+mj-lt"/>
              <a:ea typeface="+mn-ea"/>
              <a:cs typeface="+mn-cs"/>
            </a:endParaRPr>
          </a:p>
        </p:txBody>
      </p:sp>
      <p:sp>
        <p:nvSpPr>
          <p:cNvPr id="20" name="Объект 2"/>
          <p:cNvSpPr txBox="1">
            <a:spLocks/>
          </p:cNvSpPr>
          <p:nvPr/>
        </p:nvSpPr>
        <p:spPr>
          <a:xfrm>
            <a:off x="285720" y="285728"/>
            <a:ext cx="8715436" cy="5786478"/>
          </a:xfrm>
          <a:prstGeom prst="rect">
            <a:avLst/>
          </a:prstGeom>
        </p:spPr>
        <p:txBody>
          <a:bodyPr vert="horz" lIns="91440" tIns="45720" rIns="91440" bIns="45720" rtlCol="0">
            <a:normAutofit fontScale="55000" lnSpcReduction="20000"/>
          </a:bodyPr>
          <a:lstStyle/>
          <a:p>
            <a:pPr lvl="0">
              <a:spcBef>
                <a:spcPct val="20000"/>
              </a:spcBef>
              <a:defRPr/>
            </a:pPr>
            <a:r>
              <a:rPr kumimoji="0" lang="ru-RU" sz="65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Посыпали солью, гречкой,</a:t>
            </a:r>
          </a:p>
          <a:p>
            <a:pPr lvl="0">
              <a:spcBef>
                <a:spcPct val="20000"/>
              </a:spcBef>
              <a:defRPr/>
            </a:pPr>
            <a:r>
              <a:rPr lang="ru-RU" sz="6500" dirty="0" smtClean="0">
                <a:solidFill>
                  <a:srgbClr val="FF0000"/>
                </a:solidFill>
                <a:latin typeface="Monotype Corsiva" pitchFamily="66" charset="0"/>
                <a:cs typeface="Times New Roman" pitchFamily="18" charset="0"/>
              </a:rPr>
              <a:t>                                           </a:t>
            </a:r>
            <a:r>
              <a:rPr kumimoji="0" lang="ru-RU" sz="65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 </a:t>
            </a:r>
            <a:r>
              <a:rPr lang="ru-RU" sz="6500" dirty="0" smtClean="0">
                <a:solidFill>
                  <a:srgbClr val="FF0000"/>
                </a:solidFill>
                <a:latin typeface="Monotype Corsiva" pitchFamily="66" charset="0"/>
                <a:cs typeface="Times New Roman" pitchFamily="18" charset="0"/>
              </a:rPr>
              <a:t>семечками …</a:t>
            </a:r>
            <a:r>
              <a:rPr kumimoji="0" lang="ru-RU" sz="6500" b="0" i="0" u="none" strike="noStrike" kern="1200" cap="none" spc="0" normalizeH="0" baseline="0" noProof="0" dirty="0" smtClean="0">
                <a:ln>
                  <a:noFill/>
                </a:ln>
                <a:solidFill>
                  <a:srgbClr val="FF0000"/>
                </a:solidFill>
                <a:effectLst/>
                <a:uLnTx/>
                <a:uFillTx/>
                <a:latin typeface="Monotype Corsiva" pitchFamily="66" charset="0"/>
                <a:cs typeface="Times New Roman" pitchFamily="18" charset="0"/>
              </a:rPr>
              <a:t>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11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4400" b="0"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j-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5" name="Picture 3" descr="C:\Users\Хозяин\Desktop\107_PANA\P1070615.JPG"/>
          <p:cNvPicPr>
            <a:picLocks noChangeAspect="1" noChangeArrowheads="1"/>
          </p:cNvPicPr>
          <p:nvPr/>
        </p:nvPicPr>
        <p:blipFill>
          <a:blip r:embed="rId5" cstate="print"/>
          <a:srcRect/>
          <a:stretch>
            <a:fillRect/>
          </a:stretch>
        </p:blipFill>
        <p:spPr bwMode="auto">
          <a:xfrm>
            <a:off x="4500562" y="1428736"/>
            <a:ext cx="3619493" cy="2714620"/>
          </a:xfrm>
          <a:prstGeom prst="rect">
            <a:avLst/>
          </a:prstGeom>
          <a:noFill/>
        </p:spPr>
      </p:pic>
      <p:pic>
        <p:nvPicPr>
          <p:cNvPr id="2050" name="Picture 2" descr="C:\Users\Хозяин\Desktop\107_PANA\P1070612.JPG"/>
          <p:cNvPicPr>
            <a:picLocks noChangeAspect="1" noChangeArrowheads="1"/>
          </p:cNvPicPr>
          <p:nvPr/>
        </p:nvPicPr>
        <p:blipFill>
          <a:blip r:embed="rId6" cstate="print"/>
          <a:srcRect/>
          <a:stretch>
            <a:fillRect/>
          </a:stretch>
        </p:blipFill>
        <p:spPr bwMode="auto">
          <a:xfrm>
            <a:off x="4643438" y="4429132"/>
            <a:ext cx="2905113" cy="2178835"/>
          </a:xfrm>
          <a:prstGeom prst="rect">
            <a:avLst/>
          </a:prstGeom>
          <a:noFill/>
        </p:spPr>
      </p:pic>
      <p:pic>
        <p:nvPicPr>
          <p:cNvPr id="2051" name="Picture 3" descr="C:\Users\Хозяин\Desktop\107_PANA\P1070610.JPG"/>
          <p:cNvPicPr>
            <a:picLocks noChangeAspect="1" noChangeArrowheads="1"/>
          </p:cNvPicPr>
          <p:nvPr/>
        </p:nvPicPr>
        <p:blipFill>
          <a:blip r:embed="rId7" cstate="print"/>
          <a:srcRect/>
          <a:stretch>
            <a:fillRect/>
          </a:stretch>
        </p:blipFill>
        <p:spPr bwMode="auto">
          <a:xfrm>
            <a:off x="214282" y="1071546"/>
            <a:ext cx="4143372" cy="3107529"/>
          </a:xfrm>
          <a:prstGeom prst="rect">
            <a:avLst/>
          </a:prstGeom>
          <a:noFill/>
        </p:spPr>
      </p:pic>
      <p:pic>
        <p:nvPicPr>
          <p:cNvPr id="2052" name="Picture 4" descr="C:\Users\Хозяин\Desktop\107_PANA\P1070605.JPG"/>
          <p:cNvPicPr>
            <a:picLocks noChangeAspect="1" noChangeArrowheads="1"/>
          </p:cNvPicPr>
          <p:nvPr/>
        </p:nvPicPr>
        <p:blipFill>
          <a:blip r:embed="rId8" cstate="print"/>
          <a:srcRect/>
          <a:stretch>
            <a:fillRect/>
          </a:stretch>
        </p:blipFill>
        <p:spPr bwMode="auto">
          <a:xfrm>
            <a:off x="1214414" y="4429132"/>
            <a:ext cx="2952739" cy="221455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529</Words>
  <PresentationFormat>Экран (4:3)</PresentationFormat>
  <Paragraphs>111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Хозяин</dc:creator>
  <cp:lastModifiedBy>Хозяин</cp:lastModifiedBy>
  <cp:revision>16</cp:revision>
  <dcterms:created xsi:type="dcterms:W3CDTF">2017-01-04T15:16:36Z</dcterms:created>
  <dcterms:modified xsi:type="dcterms:W3CDTF">2017-04-08T11:17:08Z</dcterms:modified>
</cp:coreProperties>
</file>